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61" r:id="rId2"/>
    <p:sldId id="262" r:id="rId3"/>
    <p:sldId id="348" r:id="rId4"/>
    <p:sldId id="345" r:id="rId5"/>
    <p:sldId id="346" r:id="rId6"/>
    <p:sldId id="347" r:id="rId7"/>
    <p:sldId id="349" r:id="rId8"/>
    <p:sldId id="413" r:id="rId9"/>
    <p:sldId id="354" r:id="rId10"/>
    <p:sldId id="366" r:id="rId11"/>
    <p:sldId id="360" r:id="rId12"/>
    <p:sldId id="361" r:id="rId13"/>
    <p:sldId id="362" r:id="rId14"/>
    <p:sldId id="368" r:id="rId15"/>
    <p:sldId id="367" r:id="rId16"/>
    <p:sldId id="364" r:id="rId17"/>
    <p:sldId id="369" r:id="rId18"/>
    <p:sldId id="370" r:id="rId19"/>
    <p:sldId id="371" r:id="rId20"/>
    <p:sldId id="375" r:id="rId21"/>
    <p:sldId id="374" r:id="rId22"/>
    <p:sldId id="373" r:id="rId23"/>
    <p:sldId id="376" r:id="rId24"/>
    <p:sldId id="414" r:id="rId25"/>
    <p:sldId id="355" r:id="rId26"/>
    <p:sldId id="378" r:id="rId27"/>
    <p:sldId id="380" r:id="rId28"/>
    <p:sldId id="381" r:id="rId29"/>
    <p:sldId id="382" r:id="rId30"/>
    <p:sldId id="383" r:id="rId31"/>
    <p:sldId id="384" r:id="rId32"/>
    <p:sldId id="415" r:id="rId33"/>
    <p:sldId id="358" r:id="rId34"/>
    <p:sldId id="387" r:id="rId35"/>
    <p:sldId id="386" r:id="rId36"/>
    <p:sldId id="389" r:id="rId37"/>
    <p:sldId id="399" r:id="rId38"/>
    <p:sldId id="394" r:id="rId39"/>
    <p:sldId id="388" r:id="rId40"/>
    <p:sldId id="390" r:id="rId41"/>
    <p:sldId id="395" r:id="rId42"/>
    <p:sldId id="396" r:id="rId43"/>
    <p:sldId id="401" r:id="rId44"/>
    <p:sldId id="397" r:id="rId45"/>
    <p:sldId id="403" r:id="rId46"/>
    <p:sldId id="405" r:id="rId47"/>
    <p:sldId id="398" r:id="rId48"/>
    <p:sldId id="406" r:id="rId49"/>
    <p:sldId id="407" r:id="rId50"/>
    <p:sldId id="408" r:id="rId51"/>
    <p:sldId id="409" r:id="rId52"/>
    <p:sldId id="416" r:id="rId53"/>
    <p:sldId id="34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8"/>
    <p:restoredTop sz="94088" autoAdjust="0"/>
  </p:normalViewPr>
  <p:slideViewPr>
    <p:cSldViewPr snapToGrid="0" snapToObjects="1">
      <p:cViewPr varScale="1">
        <p:scale>
          <a:sx n="163" d="100"/>
          <a:sy n="163" d="100"/>
        </p:scale>
        <p:origin x="936" y="176"/>
      </p:cViewPr>
      <p:guideLst>
        <p:guide orient="horz" pos="2160"/>
        <p:guide pos="3840"/>
      </p:guideLst>
    </p:cSldViewPr>
  </p:slideViewPr>
  <p:notesTextViewPr>
    <p:cViewPr>
      <p:scale>
        <a:sx n="1" d="1"/>
        <a:sy n="1" d="1"/>
      </p:scale>
      <p:origin x="0" y="0"/>
    </p:cViewPr>
  </p:notesTextViewPr>
  <p:sorterViewPr>
    <p:cViewPr>
      <p:scale>
        <a:sx n="66" d="100"/>
        <a:sy n="66" d="100"/>
      </p:scale>
      <p:origin x="0" y="34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8C680-B476-AF4A-84AA-0F83D4B775F3}" type="datetimeFigureOut">
              <a:rPr lang="en-US" smtClean="0"/>
              <a:t>10/17/21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C1ADE-5881-FD4C-9D6D-D9D221A6C8F5}" type="slidenum">
              <a:rPr lang="en-US" smtClean="0"/>
              <a:t>‹#›</a:t>
            </a:fld>
            <a:endParaRPr lang="en-US" dirty="0"/>
          </a:p>
        </p:txBody>
      </p:sp>
    </p:spTree>
    <p:extLst>
      <p:ext uri="{BB962C8B-B14F-4D97-AF65-F5344CB8AC3E}">
        <p14:creationId xmlns:p14="http://schemas.microsoft.com/office/powerpoint/2010/main" val="146800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1C1ADE-5881-FD4C-9D6D-D9D221A6C8F5}" type="slidenum">
              <a:rPr lang="en-US" smtClean="0"/>
              <a:t>4</a:t>
            </a:fld>
            <a:endParaRPr lang="en-US" dirty="0"/>
          </a:p>
        </p:txBody>
      </p:sp>
    </p:spTree>
    <p:extLst>
      <p:ext uri="{BB962C8B-B14F-4D97-AF65-F5344CB8AC3E}">
        <p14:creationId xmlns:p14="http://schemas.microsoft.com/office/powerpoint/2010/main" val="174556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Tukey defined data analysis in 1961 as: " Procedures for analyzing data, techniques for interpreting the results of such procedures, ways of planning the gathering of data to make its analysis easier, more precise or more accurate, and all the machinery and results of (mathematical) statistics which apply to analyzing data.</a:t>
            </a:r>
          </a:p>
        </p:txBody>
      </p:sp>
      <p:sp>
        <p:nvSpPr>
          <p:cNvPr id="4" name="Slide Number Placeholder 3"/>
          <p:cNvSpPr>
            <a:spLocks noGrp="1"/>
          </p:cNvSpPr>
          <p:nvPr>
            <p:ph type="sldNum" sz="quarter" idx="10"/>
          </p:nvPr>
        </p:nvSpPr>
        <p:spPr/>
        <p:txBody>
          <a:bodyPr/>
          <a:lstStyle/>
          <a:p>
            <a:fld id="{801C1ADE-5881-FD4C-9D6D-D9D221A6C8F5}" type="slidenum">
              <a:rPr lang="en-US" smtClean="0"/>
              <a:t>6</a:t>
            </a:fld>
            <a:endParaRPr lang="en-US" dirty="0"/>
          </a:p>
        </p:txBody>
      </p:sp>
    </p:spTree>
    <p:extLst>
      <p:ext uri="{BB962C8B-B14F-4D97-AF65-F5344CB8AC3E}">
        <p14:creationId xmlns:p14="http://schemas.microsoft.com/office/powerpoint/2010/main" val="343668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1C1ADE-5881-FD4C-9D6D-D9D221A6C8F5}" type="slidenum">
              <a:rPr lang="en-US" smtClean="0"/>
              <a:t>31</a:t>
            </a:fld>
            <a:endParaRPr lang="en-US" dirty="0"/>
          </a:p>
        </p:txBody>
      </p:sp>
    </p:spTree>
    <p:extLst>
      <p:ext uri="{BB962C8B-B14F-4D97-AF65-F5344CB8AC3E}">
        <p14:creationId xmlns:p14="http://schemas.microsoft.com/office/powerpoint/2010/main" val="325668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876327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236824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15232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209223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55581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306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26200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95192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1793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63716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EE604C-7FBE-BF45-A759-3DDFEF4BD32D}" type="datetimeFigureOut">
              <a:rPr lang="en-US" smtClean="0"/>
              <a:t>10/17/21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56152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E604C-7FBE-BF45-A759-3DDFEF4BD32D}" type="datetimeFigureOut">
              <a:rPr lang="en-US" smtClean="0"/>
              <a:t>10/17/21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FA1DA-D722-794E-8CE8-4AE7F0431933}" type="slidenum">
              <a:rPr lang="en-US" smtClean="0"/>
              <a:t>‹#›</a:t>
            </a:fld>
            <a:endParaRPr lang="en-US" dirty="0"/>
          </a:p>
        </p:txBody>
      </p:sp>
    </p:spTree>
    <p:extLst>
      <p:ext uri="{BB962C8B-B14F-4D97-AF65-F5344CB8AC3E}">
        <p14:creationId xmlns:p14="http://schemas.microsoft.com/office/powerpoint/2010/main" val="1224757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file:///D:\Standard_deviation_diagram.svg_.png" TargetMode="Externa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python-for-multivariate-analysis.readthedocs.i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www.youtube.com/watch?v=_UVHneBUBW0" TargetMode="External"/><Relationship Id="rId4" Type="http://schemas.openxmlformats.org/officeDocument/2006/relationships/hyperlink" Target="https://www.youtube.com/watch?v=azXCzI57Yfc"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setosa.io/ev/principal-component-analysis/" TargetMode="Externa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s.google.com/machine-learning/crash-course/embeddings/video-lecture" TargetMode="External"/><Relationship Id="rId2" Type="http://schemas.openxmlformats.org/officeDocument/2006/relationships/hyperlink" Target="https://projector.tensorflow.org/" TargetMode="Externa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0.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azXCzI57Yfc&amp;t=799s" TargetMode="External"/><Relationship Id="rId7" Type="http://schemas.openxmlformats.org/officeDocument/2006/relationships/hyperlink" Target="https://scikit-learn.org/stable/auto_examples/text/plot_document_clustering.html#sphx-glr-auto-examples-text-plot-document-clustering-py" TargetMode="External"/><Relationship Id="rId2" Type="http://schemas.openxmlformats.org/officeDocument/2006/relationships/hyperlink" Target="https://www.youtube.com/watch?v=FgakZw6K1QQ&amp;t=405s" TargetMode="External"/><Relationship Id="rId1" Type="http://schemas.openxmlformats.org/officeDocument/2006/relationships/slideLayout" Target="../slideLayouts/slideLayout2.xml"/><Relationship Id="rId6" Type="http://schemas.openxmlformats.org/officeDocument/2006/relationships/hyperlink" Target="https://scikit-learn.org/0.16/auto_examples/decomposition/plot_pca_vs_lda.html#example-decomposition-plot-pca-vs-lda-py" TargetMode="External"/><Relationship Id="rId5" Type="http://schemas.openxmlformats.org/officeDocument/2006/relationships/hyperlink" Target="https://scikit-learn.org/stable/auto_examples/decomposition/plot_pca_iris.html" TargetMode="External"/><Relationship Id="rId4" Type="http://schemas.openxmlformats.org/officeDocument/2006/relationships/hyperlink" Target="https://www.youtube.com/watch?v=P5mlg91as1c"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screen shot of a computer&#10;&#10;Description automatically generated with low confidence">
            <a:extLst>
              <a:ext uri="{FF2B5EF4-FFF2-40B4-BE49-F238E27FC236}">
                <a16:creationId xmlns:a16="http://schemas.microsoft.com/office/drawing/2014/main" id="{5DDA80D7-AD60-42A1-9058-072A536DCC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981824" y="898783"/>
            <a:ext cx="4448175" cy="2494990"/>
          </a:xfrm>
          <a:prstGeom prst="rect">
            <a:avLst/>
          </a:prstGeom>
        </p:spPr>
      </p:pic>
      <p:grpSp>
        <p:nvGrpSpPr>
          <p:cNvPr id="40" name="Group 39">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41" name="Group 40">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45" name="Freeform: Shape 44">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2" name="Group 41">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43" name="Freeform: Shape 42">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5">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p:cNvSpPr>
            <a:spLocks noGrp="1"/>
          </p:cNvSpPr>
          <p:nvPr>
            <p:ph type="ctrTitle"/>
          </p:nvPr>
        </p:nvSpPr>
        <p:spPr>
          <a:xfrm>
            <a:off x="838199" y="1120676"/>
            <a:ext cx="5257801" cy="2308324"/>
          </a:xfrm>
        </p:spPr>
        <p:txBody>
          <a:bodyPr>
            <a:normAutofit/>
          </a:bodyPr>
          <a:lstStyle/>
          <a:p>
            <a:pPr algn="l"/>
            <a:r>
              <a:rPr lang="en-US" sz="5600">
                <a:solidFill>
                  <a:schemeClr val="bg1"/>
                </a:solidFill>
              </a:rPr>
              <a:t>Exploratory Data Analysis (EDA)</a:t>
            </a:r>
          </a:p>
        </p:txBody>
      </p:sp>
      <p:sp>
        <p:nvSpPr>
          <p:cNvPr id="3" name="Subtitle 2"/>
          <p:cNvSpPr>
            <a:spLocks noGrp="1"/>
          </p:cNvSpPr>
          <p:nvPr>
            <p:ph type="subTitle" idx="1"/>
          </p:nvPr>
        </p:nvSpPr>
        <p:spPr>
          <a:xfrm>
            <a:off x="835024" y="3809999"/>
            <a:ext cx="7025753" cy="1012778"/>
          </a:xfrm>
        </p:spPr>
        <p:txBody>
          <a:bodyPr>
            <a:normAutofit/>
          </a:bodyPr>
          <a:lstStyle/>
          <a:p>
            <a:pPr algn="l"/>
            <a:r>
              <a:rPr lang="en-US">
                <a:solidFill>
                  <a:schemeClr val="bg1"/>
                </a:solidFill>
              </a:rPr>
              <a:t>Telkom University</a:t>
            </a:r>
          </a:p>
          <a:p>
            <a:pPr algn="l"/>
            <a:r>
              <a:rPr lang="en-US">
                <a:solidFill>
                  <a:schemeClr val="bg1"/>
                </a:solidFill>
              </a:rPr>
              <a:t>Dr. Risman Adnan Mattotorang</a:t>
            </a:r>
          </a:p>
        </p:txBody>
      </p:sp>
    </p:spTree>
    <p:extLst>
      <p:ext uri="{BB962C8B-B14F-4D97-AF65-F5344CB8AC3E}">
        <p14:creationId xmlns:p14="http://schemas.microsoft.com/office/powerpoint/2010/main" val="32317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Measures of Location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3469" y="1782981"/>
                <a:ext cx="4008384" cy="4393982"/>
              </a:xfrm>
            </p:spPr>
            <p:txBody>
              <a:bodyPr>
                <a:normAutofit/>
              </a:bodyPr>
              <a:lstStyle/>
              <a:p>
                <a:pPr>
                  <a:buFont typeface="Wingdings" pitchFamily="2" charset="2"/>
                  <a:buChar char="§"/>
                </a:pPr>
                <a:r>
                  <a:rPr lang="en-US" sz="1700"/>
                  <a:t>For observations </a:t>
                </a:r>
                <a14:m>
                  <m:oMath xmlns:m="http://schemas.openxmlformats.org/officeDocument/2006/math">
                    <m:sSub>
                      <m:sSubPr>
                        <m:ctrlPr>
                          <a:rPr lang="en-US" sz="1700" i="1">
                            <a:latin typeface="Cambria Math" panose="02040503050406030204" pitchFamily="18" charset="0"/>
                          </a:rPr>
                        </m:ctrlPr>
                      </m:sSubPr>
                      <m:e>
                        <m:r>
                          <a:rPr lang="en-US" sz="1700" b="0" i="1">
                            <a:latin typeface="Cambria Math"/>
                          </a:rPr>
                          <m:t>𝑥</m:t>
                        </m:r>
                      </m:e>
                      <m:sub>
                        <m:r>
                          <a:rPr lang="en-US" sz="1700" b="0" i="1">
                            <a:latin typeface="Cambria Math"/>
                          </a:rPr>
                          <m:t>1</m:t>
                        </m:r>
                      </m:sub>
                    </m:sSub>
                    <m:r>
                      <a:rPr lang="en-US" sz="1700" b="0" i="1">
                        <a:latin typeface="Cambria Math"/>
                      </a:rPr>
                      <m:t>,</m:t>
                    </m:r>
                    <m:sSub>
                      <m:sSubPr>
                        <m:ctrlPr>
                          <a:rPr lang="en-US" sz="1700" i="1">
                            <a:latin typeface="Cambria Math" panose="02040503050406030204" pitchFamily="18" charset="0"/>
                          </a:rPr>
                        </m:ctrlPr>
                      </m:sSubPr>
                      <m:e>
                        <m:r>
                          <a:rPr lang="en-US" sz="1700" i="1">
                            <a:latin typeface="Cambria Math"/>
                          </a:rPr>
                          <m:t>𝑥</m:t>
                        </m:r>
                      </m:e>
                      <m:sub>
                        <m:r>
                          <a:rPr lang="en-US" sz="1700" b="0" i="1">
                            <a:latin typeface="Cambria Math"/>
                          </a:rPr>
                          <m:t>2</m:t>
                        </m:r>
                      </m:sub>
                    </m:sSub>
                    <m:r>
                      <a:rPr lang="en-US" sz="1700" i="1">
                        <a:latin typeface="Cambria Math"/>
                      </a:rPr>
                      <m:t>,</m:t>
                    </m:r>
                    <m:r>
                      <a:rPr lang="en-US" sz="1700" b="0" i="1">
                        <a:latin typeface="Cambria Math"/>
                      </a:rPr>
                      <m:t>…..</m:t>
                    </m:r>
                    <m:sSub>
                      <m:sSubPr>
                        <m:ctrlPr>
                          <a:rPr lang="en-US" sz="1700" i="1">
                            <a:latin typeface="Cambria Math" panose="02040503050406030204" pitchFamily="18" charset="0"/>
                          </a:rPr>
                        </m:ctrlPr>
                      </m:sSubPr>
                      <m:e>
                        <m:r>
                          <a:rPr lang="en-US" sz="1700" i="1">
                            <a:latin typeface="Cambria Math"/>
                          </a:rPr>
                          <m:t>𝑥</m:t>
                        </m:r>
                      </m:e>
                      <m:sub>
                        <m:r>
                          <a:rPr lang="en-US" sz="1700" b="0" i="1">
                            <a:latin typeface="Cambria Math"/>
                          </a:rPr>
                          <m:t>𝑛</m:t>
                        </m:r>
                      </m:sub>
                    </m:sSub>
                  </m:oMath>
                </a14:m>
                <a:r>
                  <a:rPr lang="en-US" sz="1700"/>
                  <a:t> let </a:t>
                </a:r>
                <a14:m>
                  <m:oMath xmlns:m="http://schemas.openxmlformats.org/officeDocument/2006/math">
                    <m:sSub>
                      <m:sSubPr>
                        <m:ctrlPr>
                          <a:rPr lang="en-US" sz="1700" i="1">
                            <a:latin typeface="Cambria Math" panose="02040503050406030204" pitchFamily="18" charset="0"/>
                          </a:rPr>
                        </m:ctrlPr>
                      </m:sSubPr>
                      <m:e>
                        <m:r>
                          <a:rPr lang="en-US" sz="1700" b="0" i="1">
                            <a:latin typeface="Cambria Math"/>
                          </a:rPr>
                          <m:t>𝑥</m:t>
                        </m:r>
                      </m:e>
                      <m:sub>
                        <m:r>
                          <a:rPr lang="en-US" sz="1700" b="0" i="1">
                            <a:latin typeface="Cambria Math"/>
                          </a:rPr>
                          <m:t>𝑗</m:t>
                        </m:r>
                      </m:sub>
                    </m:sSub>
                  </m:oMath>
                </a14:m>
                <a:r>
                  <a:rPr lang="en-US" sz="1700"/>
                  <a:t> denote the </a:t>
                </a:r>
                <a:r>
                  <a:rPr lang="en-US" sz="1700" i="1"/>
                  <a:t>j</a:t>
                </a:r>
                <a:r>
                  <a:rPr lang="en-US" sz="1700"/>
                  <a:t>’th smallest observation:</a:t>
                </a:r>
              </a:p>
              <a:p>
                <a:pPr marL="0" indent="0">
                  <a:buNone/>
                </a:pPr>
                <a:endParaRPr lang="en-US" sz="1700"/>
              </a:p>
              <a:p>
                <a:pPr lvl="1">
                  <a:buFont typeface="Wingdings" pitchFamily="2" charset="2"/>
                  <a:buChar char="§"/>
                </a:pPr>
                <a:r>
                  <a:rPr lang="en-US" sz="1700" b="1"/>
                  <a:t>Sample Mean</a:t>
                </a:r>
              </a:p>
              <a:p>
                <a:pPr>
                  <a:buFont typeface="Wingdings" pitchFamily="2" charset="2"/>
                  <a:buChar char="§"/>
                </a:pPr>
                <a:endParaRPr lang="en-US" sz="1700"/>
              </a:p>
              <a:p>
                <a:pPr>
                  <a:buFont typeface="Wingdings" pitchFamily="2" charset="2"/>
                  <a:buChar char="§"/>
                </a:pPr>
                <a:endParaRPr lang="en-US" sz="1700"/>
              </a:p>
              <a:p>
                <a:pPr lvl="1">
                  <a:buFont typeface="Wingdings" pitchFamily="2" charset="2"/>
                  <a:buChar char="§"/>
                </a:pPr>
                <a:r>
                  <a:rPr lang="en-US" sz="1700" b="1"/>
                  <a:t>Sample Median</a:t>
                </a:r>
              </a:p>
              <a:p>
                <a:pPr>
                  <a:buFont typeface="Wingdings" pitchFamily="2" charset="2"/>
                  <a:buChar char="§"/>
                </a:pPr>
                <a:endParaRPr lang="en-US" sz="1700"/>
              </a:p>
              <a:p>
                <a:pPr>
                  <a:buFont typeface="Wingdings" pitchFamily="2" charset="2"/>
                  <a:buChar char="§"/>
                </a:pPr>
                <a:endParaRPr lang="en-US" sz="1700"/>
              </a:p>
              <a:p>
                <a:pPr lvl="1">
                  <a:buFont typeface="Wingdings" pitchFamily="2" charset="2"/>
                  <a:buChar char="§"/>
                </a:pPr>
                <a:endParaRPr lang="en-US" sz="1700" b="1"/>
              </a:p>
              <a:p>
                <a:pPr lvl="1">
                  <a:buFont typeface="Wingdings" pitchFamily="2" charset="2"/>
                  <a:buChar char="§"/>
                </a:pPr>
                <a:r>
                  <a:rPr lang="en-US" sz="1700" b="1"/>
                  <a:t>Sample Mode </a:t>
                </a:r>
                <a:r>
                  <a:rPr lang="en-US" sz="1700"/>
                  <a:t>the value which occurs most frequently in the sample</a:t>
                </a:r>
                <a:endParaRPr lang="en-US" sz="1700" b="1"/>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3469" y="1782981"/>
                <a:ext cx="4008384" cy="4393982"/>
              </a:xfrm>
              <a:blipFill>
                <a:blip r:embed="rId2"/>
                <a:stretch>
                  <a:fillRect l="-631" t="-865"/>
                </a:stretch>
              </a:blipFill>
            </p:spPr>
            <p:txBody>
              <a:bodyPr/>
              <a:lstStyle/>
              <a:p>
                <a:r>
                  <a:rPr lang="en-US">
                    <a:noFill/>
                  </a:rPr>
                  <a:t> </a:t>
                </a:r>
              </a:p>
            </p:txBody>
          </p:sp>
        </mc:Fallback>
      </mc:AlternateContent>
      <p:grpSp>
        <p:nvGrpSpPr>
          <p:cNvPr id="74" name="Group 7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5" name="Isosceles Triangle 7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9" name="Rectangle 7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3476424" y="1819571"/>
            <a:ext cx="7556427" cy="3308252"/>
            <a:chOff x="3962400" y="1922994"/>
            <a:chExt cx="9585976" cy="4196804"/>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787424"/>
              <a:ext cx="1681843" cy="95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833814"/>
              <a:ext cx="4410075" cy="181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4014" y="1922994"/>
              <a:ext cx="4104362" cy="4196804"/>
            </a:xfrm>
            <a:prstGeom prst="rect">
              <a:avLst/>
            </a:prstGeom>
          </p:spPr>
        </p:pic>
      </p:grpSp>
    </p:spTree>
    <p:extLst>
      <p:ext uri="{BB962C8B-B14F-4D97-AF65-F5344CB8AC3E}">
        <p14:creationId xmlns:p14="http://schemas.microsoft.com/office/powerpoint/2010/main" val="1278215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Mean</a:t>
            </a:r>
          </a:p>
        </p:txBody>
      </p:sp>
      <p:sp>
        <p:nvSpPr>
          <p:cNvPr id="3" name="Content Placeholder 2"/>
          <p:cNvSpPr>
            <a:spLocks noGrp="1"/>
          </p:cNvSpPr>
          <p:nvPr>
            <p:ph idx="1"/>
          </p:nvPr>
        </p:nvSpPr>
        <p:spPr/>
        <p:txBody>
          <a:bodyPr>
            <a:normAutofit/>
          </a:bodyPr>
          <a:lstStyle/>
          <a:p>
            <a:r>
              <a:rPr lang="en-US" sz="2400" b="1" dirty="0">
                <a:solidFill>
                  <a:srgbClr val="0070C0"/>
                </a:solidFill>
              </a:rPr>
              <a:t>The Mean:</a:t>
            </a:r>
            <a:r>
              <a:rPr lang="en-US" sz="2400" dirty="0"/>
              <a:t> To calculate the average of a set of observations, add their value and divide by the number of observations.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3" y="2786064"/>
            <a:ext cx="4914220" cy="113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4214042"/>
            <a:ext cx="5362576" cy="164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725" y="4205288"/>
            <a:ext cx="4917957" cy="148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53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Median</a:t>
            </a:r>
          </a:p>
        </p:txBody>
      </p:sp>
      <p:sp>
        <p:nvSpPr>
          <p:cNvPr id="3" name="Content Placeholder 2"/>
          <p:cNvSpPr>
            <a:spLocks noGrp="1"/>
          </p:cNvSpPr>
          <p:nvPr>
            <p:ph idx="1"/>
          </p:nvPr>
        </p:nvSpPr>
        <p:spPr/>
        <p:txBody>
          <a:bodyPr>
            <a:normAutofit/>
          </a:bodyPr>
          <a:lstStyle/>
          <a:p>
            <a:pPr>
              <a:buFont typeface="Wingdings" pitchFamily="2" charset="2"/>
              <a:buChar char="§"/>
            </a:pPr>
            <a:r>
              <a:rPr lang="en-US" sz="2400" b="1" dirty="0">
                <a:solidFill>
                  <a:srgbClr val="0070C0"/>
                </a:solidFill>
              </a:rPr>
              <a:t>Median</a:t>
            </a:r>
            <a:r>
              <a:rPr lang="en-US" sz="2400" b="1" dirty="0"/>
              <a:t> </a:t>
            </a:r>
            <a:r>
              <a:rPr lang="en-US" sz="2400" dirty="0"/>
              <a:t>– the exact middle value</a:t>
            </a:r>
          </a:p>
          <a:p>
            <a:pPr>
              <a:buFont typeface="Wingdings" pitchFamily="2" charset="2"/>
              <a:buChar char="§"/>
            </a:pPr>
            <a:r>
              <a:rPr lang="en-US" sz="2400" b="1" dirty="0">
                <a:solidFill>
                  <a:srgbClr val="0070C0"/>
                </a:solidFill>
              </a:rPr>
              <a:t>Calculation</a:t>
            </a:r>
            <a:r>
              <a:rPr lang="en-US" sz="2400" dirty="0">
                <a:solidFill>
                  <a:srgbClr val="0070C0"/>
                </a:solidFill>
              </a:rPr>
              <a:t>:</a:t>
            </a:r>
          </a:p>
          <a:p>
            <a:pPr lvl="1">
              <a:buFont typeface="Wingdings" pitchFamily="2" charset="2"/>
              <a:buChar char="§"/>
            </a:pPr>
            <a:r>
              <a:rPr lang="en-US" dirty="0"/>
              <a:t>If there are an </a:t>
            </a:r>
            <a:r>
              <a:rPr lang="en-US" b="1" dirty="0">
                <a:solidFill>
                  <a:srgbClr val="C00000"/>
                </a:solidFill>
              </a:rPr>
              <a:t>odd</a:t>
            </a:r>
            <a:r>
              <a:rPr lang="en-US" dirty="0">
                <a:solidFill>
                  <a:srgbClr val="C00000"/>
                </a:solidFill>
              </a:rPr>
              <a:t> </a:t>
            </a:r>
            <a:r>
              <a:rPr lang="en-US" dirty="0"/>
              <a:t>number of observations, find the middle value</a:t>
            </a:r>
          </a:p>
          <a:p>
            <a:pPr lvl="1">
              <a:buFont typeface="Wingdings" pitchFamily="2" charset="2"/>
              <a:buChar char="§"/>
            </a:pPr>
            <a:r>
              <a:rPr lang="en-US" dirty="0"/>
              <a:t>If there are an </a:t>
            </a:r>
            <a:r>
              <a:rPr lang="en-US" b="1" dirty="0">
                <a:solidFill>
                  <a:srgbClr val="C00000"/>
                </a:solidFill>
              </a:rPr>
              <a:t>even</a:t>
            </a:r>
            <a:r>
              <a:rPr lang="en-US" dirty="0">
                <a:solidFill>
                  <a:srgbClr val="C00000"/>
                </a:solidFill>
              </a:rPr>
              <a:t> </a:t>
            </a:r>
            <a:r>
              <a:rPr lang="en-US" dirty="0"/>
              <a:t>number of observations, find the middle two values and average them</a:t>
            </a:r>
          </a:p>
          <a:p>
            <a:pPr>
              <a:buFont typeface="Wingdings" pitchFamily="2" charset="2"/>
              <a:buChar char="§"/>
            </a:pPr>
            <a:endParaRPr lang="en-US" sz="2400" b="1" dirty="0"/>
          </a:p>
          <a:p>
            <a:pPr>
              <a:buFont typeface="Wingdings" pitchFamily="2" charset="2"/>
              <a:buChar char="§"/>
            </a:pPr>
            <a:r>
              <a:rPr lang="en-US" sz="2400" b="1" dirty="0"/>
              <a:t>Example: </a:t>
            </a:r>
            <a:r>
              <a:rPr lang="en-US" sz="2400" dirty="0"/>
              <a:t>Age of participants: 17 19 21 </a:t>
            </a:r>
            <a:r>
              <a:rPr lang="en-US" sz="2400" u="sng" dirty="0"/>
              <a:t>22</a:t>
            </a:r>
            <a:r>
              <a:rPr lang="en-US" sz="2400" dirty="0"/>
              <a:t> </a:t>
            </a:r>
            <a:r>
              <a:rPr lang="en-US" sz="2400" u="sng" dirty="0"/>
              <a:t>23</a:t>
            </a:r>
            <a:r>
              <a:rPr lang="en-US" sz="2400" dirty="0"/>
              <a:t> 23 23 38</a:t>
            </a:r>
          </a:p>
          <a:p>
            <a:pPr>
              <a:buFont typeface="Wingdings" pitchFamily="2" charset="2"/>
              <a:buChar char="§"/>
            </a:pPr>
            <a:r>
              <a:rPr lang="en-US" sz="2400" b="1" dirty="0"/>
              <a:t>Median = </a:t>
            </a:r>
            <a:endParaRPr lang="en-US" sz="2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850" y="4953000"/>
            <a:ext cx="46863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143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8184" y="174032"/>
            <a:ext cx="10175631" cy="1111843"/>
          </a:xfrm>
        </p:spPr>
        <p:txBody>
          <a:bodyPr anchor="ctr">
            <a:normAutofit/>
          </a:bodyPr>
          <a:lstStyle/>
          <a:p>
            <a:pPr algn="ctr"/>
            <a:r>
              <a:rPr lang="en-US" sz="4000"/>
              <a:t>Which Location Measure is Best? </a:t>
            </a:r>
          </a:p>
        </p:txBody>
      </p:sp>
      <p:sp>
        <p:nvSpPr>
          <p:cNvPr id="3" name="Content Placeholder 2"/>
          <p:cNvSpPr>
            <a:spLocks noGrp="1"/>
          </p:cNvSpPr>
          <p:nvPr>
            <p:ph idx="1"/>
          </p:nvPr>
        </p:nvSpPr>
        <p:spPr>
          <a:xfrm>
            <a:off x="1008184" y="1459907"/>
            <a:ext cx="10175630" cy="767904"/>
          </a:xfrm>
        </p:spPr>
        <p:txBody>
          <a:bodyPr anchor="ctr">
            <a:normAutofit/>
          </a:bodyPr>
          <a:lstStyle/>
          <a:p>
            <a:pPr algn="ctr"/>
            <a:r>
              <a:rPr lang="en-US" sz="2000" b="1"/>
              <a:t>Mean</a:t>
            </a:r>
            <a:r>
              <a:rPr lang="en-US" sz="2000"/>
              <a:t> is best for symmetric distributions without outliers</a:t>
            </a:r>
          </a:p>
          <a:p>
            <a:pPr algn="ctr"/>
            <a:r>
              <a:rPr lang="en-US" sz="2000" b="1"/>
              <a:t>Median</a:t>
            </a:r>
            <a:r>
              <a:rPr lang="en-US" sz="2000"/>
              <a:t> is useful for skewed distributions or data with outliers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5154" y="2659206"/>
            <a:ext cx="10515595" cy="339127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3293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Quantiles</a:t>
            </a:r>
          </a:p>
        </p:txBody>
      </p:sp>
      <p:sp>
        <p:nvSpPr>
          <p:cNvPr id="3" name="Content Placeholder 2"/>
          <p:cNvSpPr>
            <a:spLocks noGrp="1"/>
          </p:cNvSpPr>
          <p:nvPr>
            <p:ph idx="1"/>
          </p:nvPr>
        </p:nvSpPr>
        <p:spPr/>
        <p:txBody>
          <a:bodyPr/>
          <a:lstStyle/>
          <a:p>
            <a:r>
              <a:rPr lang="en-US" b="1" dirty="0">
                <a:solidFill>
                  <a:srgbClr val="0070C0"/>
                </a:solidFill>
              </a:rPr>
              <a:t>Sample Lower Quantiles:</a:t>
            </a:r>
          </a:p>
          <a:p>
            <a:endParaRPr lang="en-US" b="1" dirty="0">
              <a:solidFill>
                <a:srgbClr val="0070C0"/>
              </a:solidFill>
            </a:endParaRPr>
          </a:p>
          <a:p>
            <a:r>
              <a:rPr lang="en-US" b="1" dirty="0">
                <a:solidFill>
                  <a:srgbClr val="0070C0"/>
                </a:solidFill>
              </a:rPr>
              <a:t>Sample Upper Quantiles: </a:t>
            </a:r>
          </a:p>
          <a:p>
            <a:endParaRPr lang="en-US" b="1" dirty="0">
              <a:solidFill>
                <a:srgbClr val="0070C0"/>
              </a:solidFill>
            </a:endParaRPr>
          </a:p>
          <a:p>
            <a:r>
              <a:rPr lang="en-US" b="1" i="1" dirty="0">
                <a:solidFill>
                  <a:srgbClr val="0070C0"/>
                </a:solidFill>
              </a:rPr>
              <a:t>p</a:t>
            </a:r>
            <a:r>
              <a:rPr lang="en-US" b="1" dirty="0">
                <a:solidFill>
                  <a:srgbClr val="0070C0"/>
                </a:solidFill>
              </a:rPr>
              <a:t>th Sample Percentile: </a:t>
            </a:r>
          </a:p>
          <a:p>
            <a:endParaRPr lang="en-US" b="1" dirty="0">
              <a:solidFill>
                <a:srgbClr val="0070C0"/>
              </a:solidFill>
            </a:endParaRPr>
          </a:p>
          <a:p>
            <a:r>
              <a:rPr lang="en-US" b="1" dirty="0">
                <a:solidFill>
                  <a:srgbClr val="0070C0"/>
                </a:solidFill>
              </a:rPr>
              <a:t>Five Number Summary: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1749425"/>
            <a:ext cx="20383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150" y="2867025"/>
            <a:ext cx="217170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763" y="3752850"/>
            <a:ext cx="286702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9175" y="4762500"/>
            <a:ext cx="33909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8403771" y="1708495"/>
            <a:ext cx="3532399" cy="3962967"/>
            <a:chOff x="8371113" y="1534319"/>
            <a:chExt cx="3532399" cy="3962967"/>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1113" y="1534319"/>
              <a:ext cx="3532399" cy="2037556"/>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1113" y="3749675"/>
              <a:ext cx="3495222" cy="1747611"/>
            </a:xfrm>
            <a:prstGeom prst="rect">
              <a:avLst/>
            </a:prstGeom>
          </p:spPr>
        </p:pic>
      </p:grpSp>
    </p:spTree>
    <p:extLst>
      <p:ext uri="{BB962C8B-B14F-4D97-AF65-F5344CB8AC3E}">
        <p14:creationId xmlns:p14="http://schemas.microsoft.com/office/powerpoint/2010/main" val="220556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Scale: ANOVA</a:t>
            </a:r>
          </a:p>
        </p:txBody>
      </p:sp>
      <p:sp>
        <p:nvSpPr>
          <p:cNvPr id="3" name="Content Placeholder 2"/>
          <p:cNvSpPr>
            <a:spLocks noGrp="1"/>
          </p:cNvSpPr>
          <p:nvPr>
            <p:ph idx="1"/>
          </p:nvPr>
        </p:nvSpPr>
        <p:spPr/>
        <p:txBody>
          <a:bodyPr/>
          <a:lstStyle/>
          <a:p>
            <a:pPr>
              <a:buFont typeface="Wingdings" pitchFamily="2" charset="2"/>
              <a:buChar char="§"/>
            </a:pPr>
            <a:endParaRPr lang="en-US" b="1" dirty="0">
              <a:solidFill>
                <a:srgbClr val="0070C0"/>
              </a:solidFill>
            </a:endParaRPr>
          </a:p>
          <a:p>
            <a:pPr>
              <a:buFont typeface="Wingdings" pitchFamily="2" charset="2"/>
              <a:buChar char="§"/>
            </a:pPr>
            <a:r>
              <a:rPr lang="en-US" b="1" dirty="0">
                <a:solidFill>
                  <a:srgbClr val="0070C0"/>
                </a:solidFill>
              </a:rPr>
              <a:t>Sample Variance:				</a:t>
            </a:r>
          </a:p>
          <a:p>
            <a:pPr>
              <a:buFont typeface="Wingdings" pitchFamily="2" charset="2"/>
              <a:buChar char="§"/>
            </a:pPr>
            <a:endParaRPr lang="en-US" b="1" dirty="0">
              <a:solidFill>
                <a:srgbClr val="0070C0"/>
              </a:solidFill>
            </a:endParaRPr>
          </a:p>
          <a:p>
            <a:pPr>
              <a:buFont typeface="Wingdings" pitchFamily="2" charset="2"/>
              <a:buChar char="§"/>
            </a:pPr>
            <a:r>
              <a:rPr lang="en-US" b="1" dirty="0">
                <a:solidFill>
                  <a:srgbClr val="0070C0"/>
                </a:solidFill>
              </a:rPr>
              <a:t>Sample Standard Deviation:</a:t>
            </a:r>
          </a:p>
          <a:p>
            <a:pPr>
              <a:buFont typeface="Wingdings" pitchFamily="2" charset="2"/>
              <a:buChar char="§"/>
            </a:pPr>
            <a:endParaRPr lang="en-US" b="1" dirty="0">
              <a:solidFill>
                <a:srgbClr val="0070C0"/>
              </a:solidFill>
            </a:endParaRPr>
          </a:p>
          <a:p>
            <a:pPr>
              <a:buFont typeface="Wingdings" pitchFamily="2" charset="2"/>
              <a:buChar char="§"/>
            </a:pPr>
            <a:r>
              <a:rPr lang="en-US" b="1" dirty="0">
                <a:solidFill>
                  <a:srgbClr val="0070C0"/>
                </a:solidFill>
              </a:rPr>
              <a:t>Inter-Quartile Range (IQR):</a:t>
            </a:r>
          </a:p>
          <a:p>
            <a:pPr>
              <a:buFont typeface="Wingdings" pitchFamily="2" charset="2"/>
              <a:buChar char="§"/>
            </a:pPr>
            <a:endParaRPr lang="en-US" b="1" dirty="0">
              <a:solidFill>
                <a:srgbClr val="0070C0"/>
              </a:solidFill>
            </a:endParaRPr>
          </a:p>
          <a:p>
            <a:pPr>
              <a:buFont typeface="Wingdings" pitchFamily="2" charset="2"/>
              <a:buChar char="§"/>
            </a:pPr>
            <a:r>
              <a:rPr lang="en-US" b="1" dirty="0">
                <a:solidFill>
                  <a:srgbClr val="0070C0"/>
                </a:solidFill>
              </a:rPr>
              <a:t>Sample Range:</a:t>
            </a:r>
          </a:p>
          <a:p>
            <a:pPr>
              <a:buFont typeface="Wingdings" pitchFamily="2" charset="2"/>
              <a:buChar char="§"/>
            </a:pPr>
            <a:endParaRPr lang="en-US" b="1" dirty="0">
              <a:solidFill>
                <a:srgbClr val="0070C0"/>
              </a:solidFill>
            </a:endParaRPr>
          </a:p>
          <a:p>
            <a:pPr>
              <a:buFont typeface="Wingdings" pitchFamily="2" charset="2"/>
              <a:buChar char="§"/>
            </a:pPr>
            <a:endParaRPr lang="en-US" b="1" dirty="0">
              <a:solidFill>
                <a:srgbClr val="0070C0"/>
              </a:solidFill>
            </a:endParaRPr>
          </a:p>
          <a:p>
            <a:pPr>
              <a:buFont typeface="Wingdings" pitchFamily="2" charset="2"/>
              <a:buChar char="§"/>
            </a:pPr>
            <a:endParaRPr lang="en-US" b="1" dirty="0">
              <a:solidFill>
                <a:srgbClr val="0070C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166" y="1917700"/>
            <a:ext cx="1838325" cy="107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579" y="2873147"/>
            <a:ext cx="1913882" cy="1187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480" y="4343400"/>
            <a:ext cx="140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5291138"/>
            <a:ext cx="16764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7847135" y="1684112"/>
            <a:ext cx="4151747" cy="4580616"/>
            <a:chOff x="7847135" y="1684112"/>
            <a:chExt cx="4151747" cy="4580616"/>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7135" y="1684112"/>
              <a:ext cx="4151747" cy="2659288"/>
            </a:xfrm>
            <a:prstGeom prst="rect">
              <a:avLst/>
            </a:prstGeom>
          </p:spPr>
        </p:pic>
        <p:pic>
          <p:nvPicPr>
            <p:cNvPr id="7" name="Picture 6"/>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8039101" y="4380820"/>
              <a:ext cx="3767816" cy="1883908"/>
            </a:xfrm>
            <a:prstGeom prst="rect">
              <a:avLst/>
            </a:prstGeom>
          </p:spPr>
        </p:pic>
      </p:grpSp>
    </p:spTree>
    <p:extLst>
      <p:ext uri="{BB962C8B-B14F-4D97-AF65-F5344CB8AC3E}">
        <p14:creationId xmlns:p14="http://schemas.microsoft.com/office/powerpoint/2010/main" val="2579898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8184" y="174032"/>
            <a:ext cx="10175631" cy="1111843"/>
          </a:xfrm>
        </p:spPr>
        <p:txBody>
          <a:bodyPr anchor="ctr">
            <a:normAutofit/>
          </a:bodyPr>
          <a:lstStyle/>
          <a:p>
            <a:pPr algn="ctr"/>
            <a:r>
              <a:rPr lang="en-US" sz="4000"/>
              <a:t>Interesting Theoretical Results</a:t>
            </a:r>
          </a:p>
        </p:txBody>
      </p:sp>
      <p:sp>
        <p:nvSpPr>
          <p:cNvPr id="3" name="Content Placeholder 2"/>
          <p:cNvSpPr>
            <a:spLocks noGrp="1"/>
          </p:cNvSpPr>
          <p:nvPr>
            <p:ph idx="1"/>
          </p:nvPr>
        </p:nvSpPr>
        <p:spPr>
          <a:xfrm>
            <a:off x="1008184" y="1459907"/>
            <a:ext cx="10175630" cy="767904"/>
          </a:xfrm>
        </p:spPr>
        <p:txBody>
          <a:bodyPr anchor="ctr">
            <a:normAutofit/>
          </a:bodyPr>
          <a:lstStyle/>
          <a:p>
            <a:pPr algn="ctr"/>
            <a:r>
              <a:rPr lang="en-US" sz="2000"/>
              <a:t>Regardless of how the data are distributed, a certain percentage of values must fall within </a:t>
            </a:r>
            <a:r>
              <a:rPr lang="en-US" sz="2000" i="1"/>
              <a:t>k</a:t>
            </a:r>
            <a:r>
              <a:rPr lang="en-US" sz="2000"/>
              <a:t> standard deviations from the mean:</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72980" y="2752282"/>
            <a:ext cx="7046040" cy="290859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3571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121" y="321734"/>
            <a:ext cx="5136412" cy="1135737"/>
          </a:xfrm>
        </p:spPr>
        <p:txBody>
          <a:bodyPr>
            <a:normAutofit/>
          </a:bodyPr>
          <a:lstStyle/>
          <a:p>
            <a:r>
              <a:rPr lang="en-US" sz="3600"/>
              <a:t>Measures of Shape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173830"/>
            <a:ext cx="5290720" cy="4510338"/>
          </a:xfrm>
          <a:prstGeom prst="rect">
            <a:avLst/>
          </a:prstGeom>
        </p:spPr>
      </p:pic>
      <p:grpSp>
        <p:nvGrpSpPr>
          <p:cNvPr id="20" name="Group 10">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12" name="Isosceles Triangle 11">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2">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412120" y="1782981"/>
            <a:ext cx="5136412" cy="4393982"/>
          </a:xfrm>
        </p:spPr>
        <p:txBody>
          <a:bodyPr>
            <a:normAutofit/>
          </a:bodyPr>
          <a:lstStyle/>
          <a:p>
            <a:pPr>
              <a:buFont typeface="Wingdings" pitchFamily="2" charset="2"/>
              <a:buChar char="§"/>
            </a:pPr>
            <a:r>
              <a:rPr lang="en-US" sz="1600" b="1"/>
              <a:t>Modality</a:t>
            </a:r>
            <a:r>
              <a:rPr lang="en-US" sz="1600"/>
              <a:t> number of peaks in the sample distribution</a:t>
            </a:r>
          </a:p>
          <a:p>
            <a:pPr>
              <a:buFont typeface="Wingdings" pitchFamily="2" charset="2"/>
              <a:buChar char="§"/>
            </a:pPr>
            <a:endParaRPr lang="en-US" sz="1600" b="1"/>
          </a:p>
          <a:p>
            <a:pPr>
              <a:buFont typeface="Wingdings" pitchFamily="2" charset="2"/>
              <a:buChar char="§"/>
            </a:pPr>
            <a:r>
              <a:rPr lang="en-US" sz="1600" b="1"/>
              <a:t>Skewness</a:t>
            </a:r>
            <a:r>
              <a:rPr lang="en-US" sz="1600"/>
              <a:t> is measure of symmetry in a distributions: </a:t>
            </a:r>
          </a:p>
          <a:p>
            <a:pPr lvl="1">
              <a:buFont typeface="Wingdings" pitchFamily="2" charset="2"/>
              <a:buChar char="§"/>
            </a:pPr>
            <a:r>
              <a:rPr lang="en-US" sz="1600"/>
              <a:t>0 : symmetric sample distribution</a:t>
            </a:r>
          </a:p>
          <a:p>
            <a:pPr lvl="1">
              <a:buFont typeface="Wingdings" pitchFamily="2" charset="2"/>
              <a:buChar char="§"/>
            </a:pPr>
            <a:r>
              <a:rPr lang="en-US" sz="1600"/>
              <a:t>+ : skewed to the right (long right-hand tail)</a:t>
            </a:r>
          </a:p>
          <a:p>
            <a:pPr lvl="1">
              <a:buFont typeface="Wingdings" pitchFamily="2" charset="2"/>
              <a:buChar char="§"/>
            </a:pPr>
            <a:r>
              <a:rPr lang="en-US" sz="1600"/>
              <a:t>– : skewed to the left (long left-hand tail)</a:t>
            </a:r>
            <a:endParaRPr lang="en-US" sz="1600" b="1"/>
          </a:p>
          <a:p>
            <a:pPr>
              <a:buFont typeface="Wingdings" pitchFamily="2" charset="2"/>
              <a:buChar char="§"/>
            </a:pPr>
            <a:r>
              <a:rPr lang="en-US" sz="1600" b="1"/>
              <a:t>Kurtosis</a:t>
            </a:r>
            <a:r>
              <a:rPr lang="en-US" sz="1600"/>
              <a:t> is a measure of combined sizes of the two tails: </a:t>
            </a:r>
          </a:p>
          <a:p>
            <a:pPr lvl="1">
              <a:buFont typeface="Wingdings" pitchFamily="2" charset="2"/>
              <a:buChar char="§"/>
            </a:pPr>
            <a:r>
              <a:rPr lang="en-US" sz="1600"/>
              <a:t>3 	: same peakedness as the normal distribution (</a:t>
            </a:r>
            <a:r>
              <a:rPr lang="en-US" sz="1600" b="1"/>
              <a:t>Mesokurtic</a:t>
            </a:r>
            <a:r>
              <a:rPr lang="en-US" sz="1600"/>
              <a:t>)</a:t>
            </a:r>
          </a:p>
          <a:p>
            <a:pPr lvl="1">
              <a:buFont typeface="Wingdings" pitchFamily="2" charset="2"/>
              <a:buChar char="§"/>
            </a:pPr>
            <a:r>
              <a:rPr lang="en-US" sz="1600"/>
              <a:t>&gt; 3 : more peaked - slim or long-tailed (</a:t>
            </a:r>
            <a:r>
              <a:rPr lang="en-US" sz="1600" b="1"/>
              <a:t>Leptokurtic</a:t>
            </a:r>
            <a:r>
              <a:rPr lang="en-US" sz="1600"/>
              <a:t>)</a:t>
            </a:r>
          </a:p>
          <a:p>
            <a:pPr lvl="1">
              <a:buFont typeface="Wingdings" pitchFamily="2" charset="2"/>
              <a:buChar char="§"/>
            </a:pPr>
            <a:r>
              <a:rPr lang="en-US" sz="1600"/>
              <a:t>&lt; 3: less peaked - flat, fat or short-tailed (</a:t>
            </a:r>
            <a:r>
              <a:rPr lang="en-US" sz="1600" b="1"/>
              <a:t>Platykurtic</a:t>
            </a:r>
            <a:r>
              <a:rPr lang="en-US" sz="1600"/>
              <a:t>)</a:t>
            </a:r>
          </a:p>
          <a:p>
            <a:pPr lvl="1">
              <a:buFont typeface="Wingdings" pitchFamily="2" charset="2"/>
              <a:buChar char="§"/>
            </a:pPr>
            <a:r>
              <a:rPr lang="en-US" sz="1600"/>
              <a:t>Sometimes adjusted to give 0 for </a:t>
            </a:r>
            <a:r>
              <a:rPr lang="en-US" sz="1600" b="1"/>
              <a:t>Mesokurtic</a:t>
            </a:r>
            <a:r>
              <a:rPr lang="en-US" sz="1600"/>
              <a:t> distributions.</a:t>
            </a:r>
          </a:p>
        </p:txBody>
      </p:sp>
      <p:grpSp>
        <p:nvGrpSpPr>
          <p:cNvPr id="22" name="Group 14">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3"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2819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Skewness</a:t>
            </a:r>
          </a:p>
        </p:txBody>
      </p:sp>
      <p:sp>
        <p:nvSpPr>
          <p:cNvPr id="3" name="Content Placeholder 2"/>
          <p:cNvSpPr>
            <a:spLocks noGrp="1"/>
          </p:cNvSpPr>
          <p:nvPr>
            <p:ph idx="1"/>
          </p:nvPr>
        </p:nvSpPr>
        <p:spPr/>
        <p:txBody>
          <a:bodyPr>
            <a:normAutofit/>
          </a:bodyPr>
          <a:lstStyle/>
          <a:p>
            <a:r>
              <a:rPr lang="en-US" sz="2400" b="1" dirty="0">
                <a:solidFill>
                  <a:srgbClr val="0070C0"/>
                </a:solidFill>
              </a:rPr>
              <a:t>Definition:</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38" y="1690688"/>
            <a:ext cx="6786562" cy="76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90849"/>
            <a:ext cx="35441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2974179"/>
            <a:ext cx="3676650" cy="2904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7526" y="2974179"/>
            <a:ext cx="3591053" cy="2904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77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Kurtosis</a:t>
            </a:r>
          </a:p>
        </p:txBody>
      </p:sp>
      <p:sp>
        <p:nvSpPr>
          <p:cNvPr id="3" name="Content Placeholder 2"/>
          <p:cNvSpPr>
            <a:spLocks noGrp="1"/>
          </p:cNvSpPr>
          <p:nvPr>
            <p:ph idx="1"/>
          </p:nvPr>
        </p:nvSpPr>
        <p:spPr/>
        <p:txBody>
          <a:bodyPr>
            <a:normAutofit/>
          </a:bodyPr>
          <a:lstStyle/>
          <a:p>
            <a:pPr>
              <a:buFont typeface="Wingdings" pitchFamily="2" charset="2"/>
              <a:buChar char="§"/>
            </a:pPr>
            <a:r>
              <a:rPr lang="en-US" sz="2400" dirty="0"/>
              <a:t>Definition: </a:t>
            </a:r>
          </a:p>
          <a:p>
            <a:pPr>
              <a:buFont typeface="Wingdings" pitchFamily="2" charset="2"/>
              <a:buChar char="§"/>
            </a:pPr>
            <a:endParaRPr lang="en-US" sz="2400" dirty="0"/>
          </a:p>
          <a:p>
            <a:pPr>
              <a:buFont typeface="Wingdings" pitchFamily="2" charset="2"/>
              <a:buChar char="§"/>
            </a:pPr>
            <a:r>
              <a:rPr lang="en-US" sz="2400" dirty="0"/>
              <a:t>Kurtosis is the degree of peakedness of a distribution – Wolfram MathWorld</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413" y="1690688"/>
            <a:ext cx="6189658"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3497628"/>
            <a:ext cx="3200399" cy="289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724" y="3434269"/>
            <a:ext cx="3257625" cy="266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26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B8D59746-10ED-4E51-ADE2-20B2147ABE67}"/>
              </a:ext>
            </a:extLst>
          </p:cNvPr>
          <p:cNvPicPr>
            <a:picLocks noChangeAspect="1"/>
          </p:cNvPicPr>
          <p:nvPr/>
        </p:nvPicPr>
        <p:blipFill rotWithShape="1">
          <a:blip r:embed="rId2">
            <a:alphaModFix amt="35000"/>
          </a:blip>
          <a:srcRect t="1220" b="14510"/>
          <a:stretch/>
        </p:blipFill>
        <p:spPr>
          <a:xfrm>
            <a:off x="-1" y="10"/>
            <a:ext cx="12192001" cy="6857990"/>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rPr>
              <a:t>Outline – Exploratory Analysis</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55379" y="1065862"/>
            <a:ext cx="5744685" cy="4726276"/>
          </a:xfrm>
        </p:spPr>
        <p:txBody>
          <a:bodyPr anchor="ctr">
            <a:normAutofit/>
          </a:bodyPr>
          <a:lstStyle/>
          <a:p>
            <a:pPr marL="514350" indent="-514350">
              <a:buFont typeface="+mj-lt"/>
              <a:buAutoNum type="arabicPeriod"/>
            </a:pPr>
            <a:r>
              <a:rPr lang="en-US" sz="2000" b="1">
                <a:solidFill>
                  <a:srgbClr val="FFFFFF"/>
                </a:solidFill>
              </a:rPr>
              <a:t>Fundamentals of EA</a:t>
            </a:r>
          </a:p>
          <a:p>
            <a:pPr lvl="1">
              <a:buFont typeface="Wingdings" pitchFamily="2" charset="2"/>
              <a:buChar char="§"/>
            </a:pPr>
            <a:r>
              <a:rPr lang="en-ID" sz="2000">
                <a:solidFill>
                  <a:srgbClr val="FFFFFF"/>
                </a:solidFill>
              </a:rPr>
              <a:t>Objectives and Scopes of EA</a:t>
            </a:r>
            <a:endParaRPr lang="en-US" sz="2000">
              <a:solidFill>
                <a:srgbClr val="FFFFFF"/>
              </a:solidFill>
            </a:endParaRPr>
          </a:p>
          <a:p>
            <a:pPr marL="514350" indent="-514350">
              <a:buFont typeface="+mj-lt"/>
              <a:buAutoNum type="arabicPeriod"/>
            </a:pPr>
            <a:r>
              <a:rPr lang="en-US" sz="2000" b="1">
                <a:solidFill>
                  <a:srgbClr val="FFFFFF"/>
                </a:solidFill>
              </a:rPr>
              <a:t>Statistical Summary of Data</a:t>
            </a:r>
          </a:p>
          <a:p>
            <a:pPr lvl="1">
              <a:buFont typeface="Wingdings" pitchFamily="2" charset="2"/>
              <a:buChar char="§"/>
            </a:pPr>
            <a:r>
              <a:rPr lang="en-US" sz="2000">
                <a:solidFill>
                  <a:srgbClr val="FFFFFF"/>
                </a:solidFill>
              </a:rPr>
              <a:t>Numerical Data</a:t>
            </a:r>
          </a:p>
          <a:p>
            <a:pPr marL="514350" indent="-514350">
              <a:buFont typeface="+mj-lt"/>
              <a:buAutoNum type="arabicPeriod"/>
            </a:pPr>
            <a:r>
              <a:rPr lang="en-US" sz="2000" b="1">
                <a:solidFill>
                  <a:srgbClr val="FFFFFF"/>
                </a:solidFill>
              </a:rPr>
              <a:t>Statistical Hypothesis Testing </a:t>
            </a:r>
          </a:p>
          <a:p>
            <a:pPr lvl="1">
              <a:buFont typeface="Wingdings" pitchFamily="2" charset="2"/>
              <a:buChar char="§"/>
            </a:pPr>
            <a:r>
              <a:rPr lang="en-US" sz="2000">
                <a:solidFill>
                  <a:srgbClr val="FFFFFF"/>
                </a:solidFill>
              </a:rPr>
              <a:t>Confirmatory Data Analysis</a:t>
            </a:r>
          </a:p>
          <a:p>
            <a:pPr marL="514350" indent="-514350">
              <a:buFont typeface="+mj-lt"/>
              <a:buAutoNum type="arabicPeriod"/>
            </a:pPr>
            <a:r>
              <a:rPr lang="en-US" sz="2000" b="1">
                <a:solidFill>
                  <a:srgbClr val="FFFFFF"/>
                </a:solidFill>
              </a:rPr>
              <a:t>Dimensionality Reduction </a:t>
            </a:r>
          </a:p>
          <a:p>
            <a:pPr lvl="1">
              <a:buFont typeface="Wingdings" pitchFamily="2" charset="2"/>
              <a:buChar char="§"/>
            </a:pPr>
            <a:r>
              <a:rPr lang="en-US" sz="2000">
                <a:solidFill>
                  <a:srgbClr val="FFFFFF"/>
                </a:solidFill>
              </a:rPr>
              <a:t>LDA, PCA and SVD for EDA </a:t>
            </a:r>
          </a:p>
          <a:p>
            <a:pPr marL="457200" lvl="1" indent="0">
              <a:buNone/>
            </a:pPr>
            <a:endParaRPr lang="en-US" sz="2000">
              <a:solidFill>
                <a:srgbClr val="FFFFFF"/>
              </a:solidFill>
            </a:endParaRPr>
          </a:p>
        </p:txBody>
      </p:sp>
    </p:spTree>
    <p:extLst>
      <p:ext uri="{BB962C8B-B14F-4D97-AF65-F5344CB8AC3E}">
        <p14:creationId xmlns:p14="http://schemas.microsoft.com/office/powerpoint/2010/main" val="91614609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&amp; Scatterplot</a:t>
            </a:r>
          </a:p>
        </p:txBody>
      </p:sp>
      <p:sp>
        <p:nvSpPr>
          <p:cNvPr id="3" name="Content Placeholder 2"/>
          <p:cNvSpPr>
            <a:spLocks noGrp="1"/>
          </p:cNvSpPr>
          <p:nvPr>
            <p:ph idx="1"/>
          </p:nvPr>
        </p:nvSpPr>
        <p:spPr>
          <a:xfrm>
            <a:off x="838200" y="1825625"/>
            <a:ext cx="6281057" cy="4351338"/>
          </a:xfrm>
        </p:spPr>
        <p:txBody>
          <a:bodyPr>
            <a:noAutofit/>
          </a:bodyPr>
          <a:lstStyle/>
          <a:p>
            <a:pPr>
              <a:buFont typeface="Wingdings" pitchFamily="2" charset="2"/>
              <a:buChar char="§"/>
            </a:pPr>
            <a:r>
              <a:rPr lang="en-US" sz="2000" b="1" dirty="0">
                <a:solidFill>
                  <a:srgbClr val="0070C0"/>
                </a:solidFill>
              </a:rPr>
              <a:t>Covariance</a:t>
            </a:r>
            <a:r>
              <a:rPr lang="en-US" sz="2000" b="1" dirty="0"/>
              <a:t> </a:t>
            </a:r>
            <a:r>
              <a:rPr lang="en-US" sz="2000" dirty="0"/>
              <a:t>is a measure of the </a:t>
            </a:r>
            <a:r>
              <a:rPr lang="en-US" sz="2000" b="1" dirty="0">
                <a:solidFill>
                  <a:srgbClr val="0070C0"/>
                </a:solidFill>
              </a:rPr>
              <a:t>joint variability</a:t>
            </a:r>
            <a:r>
              <a:rPr lang="en-US" sz="2000" dirty="0"/>
              <a:t>. </a:t>
            </a:r>
          </a:p>
          <a:p>
            <a:pPr>
              <a:buFont typeface="Wingdings" pitchFamily="2" charset="2"/>
              <a:buChar char="§"/>
            </a:pPr>
            <a:r>
              <a:rPr lang="en-US" sz="2000" b="1" dirty="0">
                <a:solidFill>
                  <a:srgbClr val="0070C0"/>
                </a:solidFill>
              </a:rPr>
              <a:t>Positive Covariance: </a:t>
            </a:r>
            <a:r>
              <a:rPr lang="en-US" sz="2000" dirty="0"/>
              <a:t>variables show similar behavior. </a:t>
            </a:r>
          </a:p>
          <a:p>
            <a:pPr>
              <a:buFont typeface="Wingdings" pitchFamily="2" charset="2"/>
              <a:buChar char="§"/>
            </a:pPr>
            <a:r>
              <a:rPr lang="en-US" sz="2000" b="1" dirty="0">
                <a:solidFill>
                  <a:srgbClr val="0070C0"/>
                </a:solidFill>
              </a:rPr>
              <a:t>Negative Covariance: </a:t>
            </a:r>
            <a:r>
              <a:rPr lang="en-US" sz="2000" dirty="0"/>
              <a:t>variables show opposite behavior.</a:t>
            </a:r>
          </a:p>
          <a:p>
            <a:pPr>
              <a:buFont typeface="Wingdings" pitchFamily="2" charset="2"/>
              <a:buChar char="§"/>
            </a:pPr>
            <a:endParaRPr lang="en-US" sz="2000" dirty="0"/>
          </a:p>
          <a:p>
            <a:pPr>
              <a:buFont typeface="Wingdings" pitchFamily="2" charset="2"/>
              <a:buChar char="§"/>
            </a:pPr>
            <a:r>
              <a:rPr lang="en-US" sz="2000" dirty="0"/>
              <a:t>The sign of the covariance shows the tendency in the linear relationship between the variables. The magnitude of the covariance is not easy to interpret.</a:t>
            </a:r>
          </a:p>
          <a:p>
            <a:pPr>
              <a:buFont typeface="Wingdings" pitchFamily="2" charset="2"/>
              <a:buChar char="§"/>
            </a:pPr>
            <a:endParaRPr lang="en-US" sz="2000" b="1" dirty="0">
              <a:solidFill>
                <a:srgbClr val="0070C0"/>
              </a:solidFill>
            </a:endParaRPr>
          </a:p>
          <a:p>
            <a:pPr>
              <a:buFont typeface="Wingdings" pitchFamily="2" charset="2"/>
              <a:buChar char="§"/>
            </a:pPr>
            <a:r>
              <a:rPr lang="en-US" sz="2000" b="1" dirty="0">
                <a:solidFill>
                  <a:srgbClr val="0070C0"/>
                </a:solidFill>
              </a:rPr>
              <a:t>The normalized version of the covariance, the correlation coefficient, however, shows by its magnitude the strength of the linear relation.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647" y="1414145"/>
            <a:ext cx="3832860" cy="8229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43" y="2237105"/>
            <a:ext cx="4487069" cy="4006312"/>
          </a:xfrm>
          <a:prstGeom prst="rect">
            <a:avLst/>
          </a:prstGeom>
        </p:spPr>
      </p:pic>
    </p:spTree>
    <p:extLst>
      <p:ext uri="{BB962C8B-B14F-4D97-AF65-F5344CB8AC3E}">
        <p14:creationId xmlns:p14="http://schemas.microsoft.com/office/powerpoint/2010/main" val="2281939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Correlation Coefficient (Bivariate)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3467" y="1782981"/>
                <a:ext cx="10905066" cy="4393982"/>
              </a:xfrm>
            </p:spPr>
            <p:txBody>
              <a:bodyPr>
                <a:normAutofit/>
              </a:bodyPr>
              <a:lstStyle/>
              <a:p>
                <a:r>
                  <a:rPr lang="en-US" sz="2000"/>
                  <a:t>For observations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𝑛</m:t>
                        </m:r>
                      </m:sub>
                    </m:sSub>
                  </m:oMath>
                </a14:m>
                <a:r>
                  <a:rPr lang="en-US" sz="2000"/>
                  <a:t> and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a:rPr>
                          <m:t>𝑦</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b="0" i="1">
                            <a:latin typeface="Cambria Math"/>
                          </a:rPr>
                          <m:t>𝑦</m:t>
                        </m:r>
                      </m:e>
                      <m:sub>
                        <m:r>
                          <a:rPr lang="en-US" sz="2000" i="1">
                            <a:latin typeface="Cambria Math"/>
                          </a:rPr>
                          <m:t>2</m:t>
                        </m:r>
                      </m:sub>
                    </m:sSub>
                    <m:r>
                      <a:rPr lang="en-US" sz="2000" i="1">
                        <a:latin typeface="Cambria Math"/>
                      </a:rPr>
                      <m:t>,…..</m:t>
                    </m:r>
                    <m:sSub>
                      <m:sSubPr>
                        <m:ctrlPr>
                          <a:rPr lang="en-US" sz="2000" i="1">
                            <a:latin typeface="Cambria Math" panose="02040503050406030204" pitchFamily="18" charset="0"/>
                          </a:rPr>
                        </m:ctrlPr>
                      </m:sSubPr>
                      <m:e>
                        <m:r>
                          <a:rPr lang="en-US" sz="2000" b="0" i="1">
                            <a:latin typeface="Cambria Math"/>
                          </a:rPr>
                          <m:t>𝑦</m:t>
                        </m:r>
                      </m:e>
                      <m:sub>
                        <m:r>
                          <a:rPr lang="en-US" sz="2000" i="1">
                            <a:latin typeface="Cambria Math"/>
                          </a:rPr>
                          <m:t>𝑛</m:t>
                        </m:r>
                      </m:sub>
                    </m:sSub>
                    <m:r>
                      <a:rPr lang="en-US" sz="2000" i="1">
                        <a:latin typeface="Cambria Math"/>
                      </a:rPr>
                      <m:t> </m:t>
                    </m:r>
                  </m:oMath>
                </a14:m>
                <a:r>
                  <a:rPr lang="en-US" sz="2000"/>
                  <a:t> of two variables </a:t>
                </a:r>
                <a:r>
                  <a:rPr lang="en-US" sz="2000" i="1"/>
                  <a:t>X</a:t>
                </a:r>
                <a:r>
                  <a:rPr lang="en-US" sz="2000"/>
                  <a:t> and </a:t>
                </a:r>
                <a:r>
                  <a:rPr lang="en-US" sz="2000" i="1"/>
                  <a:t>Y, </a:t>
                </a:r>
                <a:r>
                  <a:rPr lang="en-US" sz="2000" b="1"/>
                  <a:t>correlation coefficient </a:t>
                </a:r>
                <a:r>
                  <a:rPr lang="en-US" sz="2000"/>
                  <a:t>is a bivariate analysis that measures the strength of association between two variables and the direction of the relationship. </a:t>
                </a:r>
              </a:p>
              <a:p>
                <a:pPr lvl="1"/>
                <a:endParaRPr lang="en-US" sz="2000"/>
              </a:p>
              <a:p>
                <a:pPr lvl="1"/>
                <a:r>
                  <a:rPr lang="en-US" sz="2000" b="1"/>
                  <a:t>Pearson	: </a:t>
                </a:r>
                <a:r>
                  <a:rPr lang="en-US" sz="2000"/>
                  <a:t>measure the degree of the </a:t>
                </a:r>
                <a:r>
                  <a:rPr lang="en-US" sz="2000" b="1"/>
                  <a:t>linear</a:t>
                </a:r>
                <a:r>
                  <a:rPr lang="en-US" sz="2000"/>
                  <a:t> relationship</a:t>
                </a:r>
                <a:endParaRPr lang="en-US" sz="2000" b="1"/>
              </a:p>
              <a:p>
                <a:pPr lvl="1"/>
                <a:endParaRPr lang="en-US" sz="2000"/>
              </a:p>
              <a:p>
                <a:pPr lvl="1"/>
                <a:r>
                  <a:rPr lang="en-US" sz="2000" b="1"/>
                  <a:t>Kendall	: </a:t>
                </a:r>
                <a:r>
                  <a:rPr lang="en-US" sz="2000"/>
                  <a:t>measures the strength of </a:t>
                </a:r>
                <a:r>
                  <a:rPr lang="en-US" sz="2000" b="1"/>
                  <a:t>dependence</a:t>
                </a:r>
                <a:r>
                  <a:rPr lang="en-US" sz="2000"/>
                  <a:t> between two variables. </a:t>
                </a:r>
                <a:endParaRPr lang="en-US" sz="2000" b="1"/>
              </a:p>
              <a:p>
                <a:pPr lvl="1"/>
                <a:endParaRPr lang="en-US" sz="2000"/>
              </a:p>
              <a:p>
                <a:pPr lvl="1"/>
                <a:r>
                  <a:rPr lang="en-US" sz="2000" b="1"/>
                  <a:t>Spearman: </a:t>
                </a:r>
                <a:r>
                  <a:rPr lang="en-US" sz="2000"/>
                  <a:t>measure the degree of </a:t>
                </a:r>
                <a:r>
                  <a:rPr lang="en-US" sz="2000" b="1"/>
                  <a:t>association</a:t>
                </a:r>
                <a:r>
                  <a:rPr lang="en-US" sz="2000"/>
                  <a:t> between two variables.</a:t>
                </a:r>
              </a:p>
              <a:p>
                <a:pPr lvl="1"/>
                <a:endParaRPr lang="en-US" sz="2000"/>
              </a:p>
              <a:p>
                <a:r>
                  <a:rPr lang="en-US" sz="2000" b="1"/>
                  <a:t>Note:</a:t>
                </a:r>
                <a:r>
                  <a:rPr lang="en-US" sz="2000"/>
                  <a:t> correlation does not imply cause!</a:t>
                </a:r>
                <a:endParaRPr lang="en-US" sz="2000" b="1"/>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465" t="-1729" r="-34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82852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Multivariate Analysis (MANOVA)</a:t>
            </a:r>
          </a:p>
        </p:txBody>
      </p:sp>
      <p:sp>
        <p:nvSpPr>
          <p:cNvPr id="3" name="Content Placeholder 2"/>
          <p:cNvSpPr>
            <a:spLocks noGrp="1"/>
          </p:cNvSpPr>
          <p:nvPr>
            <p:ph idx="1"/>
          </p:nvPr>
        </p:nvSpPr>
        <p:spPr>
          <a:xfrm>
            <a:off x="643467" y="1782981"/>
            <a:ext cx="10905066" cy="4393982"/>
          </a:xfrm>
        </p:spPr>
        <p:txBody>
          <a:bodyPr>
            <a:normAutofit/>
          </a:bodyPr>
          <a:lstStyle/>
          <a:p>
            <a:pPr>
              <a:buFont typeface="Wingdings" pitchFamily="2" charset="2"/>
              <a:buChar char="§"/>
            </a:pPr>
            <a:r>
              <a:rPr lang="en-US" sz="2000" b="1"/>
              <a:t>Multivariate Analysis of Variance (MANOVA) </a:t>
            </a:r>
            <a:r>
              <a:rPr lang="en-US" sz="2000"/>
              <a:t>is based on the statistical principle of multivariate statistics, which involves observation and analysis of more than one statistical outcome variable at a time.</a:t>
            </a:r>
          </a:p>
          <a:p>
            <a:pPr>
              <a:buFont typeface="Wingdings" pitchFamily="2" charset="2"/>
              <a:buChar char="§"/>
            </a:pPr>
            <a:endParaRPr lang="en-US" sz="2000"/>
          </a:p>
          <a:p>
            <a:pPr>
              <a:buFont typeface="Wingdings" pitchFamily="2" charset="2"/>
              <a:buChar char="§"/>
            </a:pPr>
            <a:r>
              <a:rPr lang="en-US" sz="2000" b="1"/>
              <a:t>Uses for multivariate analysis include:</a:t>
            </a:r>
          </a:p>
          <a:p>
            <a:pPr lvl="1">
              <a:buFont typeface="Wingdings" pitchFamily="2" charset="2"/>
              <a:buChar char="§"/>
            </a:pPr>
            <a:r>
              <a:rPr lang="en-US" sz="2000"/>
              <a:t>Design for capability (also known as capability-based design)</a:t>
            </a:r>
          </a:p>
          <a:p>
            <a:pPr lvl="1">
              <a:buFont typeface="Wingdings" pitchFamily="2" charset="2"/>
              <a:buChar char="§"/>
            </a:pPr>
            <a:r>
              <a:rPr lang="en-US" sz="2000"/>
              <a:t>Inverse design, where any variable can be treated as an independent variable</a:t>
            </a:r>
          </a:p>
          <a:p>
            <a:pPr lvl="1">
              <a:buFont typeface="Wingdings" pitchFamily="2" charset="2"/>
              <a:buChar char="§"/>
            </a:pPr>
            <a:r>
              <a:rPr lang="en-US" sz="2000"/>
              <a:t>Analysis of Alternatives (AoA), the selection of concepts </a:t>
            </a:r>
          </a:p>
          <a:p>
            <a:pPr lvl="1">
              <a:buFont typeface="Wingdings" pitchFamily="2" charset="2"/>
              <a:buChar char="§"/>
            </a:pPr>
            <a:r>
              <a:rPr lang="en-US" sz="2000"/>
              <a:t>Analysis of concepts with respect to changing scenarios</a:t>
            </a:r>
          </a:p>
          <a:p>
            <a:pPr lvl="1">
              <a:buFont typeface="Wingdings" pitchFamily="2" charset="2"/>
              <a:buChar char="§"/>
            </a:pPr>
            <a:r>
              <a:rPr lang="en-US" sz="2000"/>
              <a:t>Identification of critical design-drivers and correlations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72595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Analysis (MANOVA)</a:t>
            </a:r>
          </a:p>
        </p:txBody>
      </p:sp>
      <p:sp>
        <p:nvSpPr>
          <p:cNvPr id="3" name="Content Placeholder 2"/>
          <p:cNvSpPr>
            <a:spLocks noGrp="1"/>
          </p:cNvSpPr>
          <p:nvPr>
            <p:ph idx="1"/>
          </p:nvPr>
        </p:nvSpPr>
        <p:spPr>
          <a:xfrm>
            <a:off x="838200" y="1825625"/>
            <a:ext cx="5508171" cy="4351338"/>
          </a:xfrm>
        </p:spPr>
        <p:txBody>
          <a:bodyPr>
            <a:normAutofit lnSpcReduction="10000"/>
          </a:bodyPr>
          <a:lstStyle/>
          <a:p>
            <a:pPr marL="0" indent="0">
              <a:buNone/>
            </a:pPr>
            <a:r>
              <a:rPr lang="en-US" sz="2400" b="1" dirty="0">
                <a:solidFill>
                  <a:srgbClr val="0070C0"/>
                </a:solidFill>
              </a:rPr>
              <a:t>MVA contains several process below: </a:t>
            </a:r>
          </a:p>
          <a:p>
            <a:pPr marL="0" indent="0">
              <a:buNone/>
            </a:pPr>
            <a:endParaRPr lang="en-US" sz="2400" b="1" dirty="0">
              <a:solidFill>
                <a:srgbClr val="0070C0"/>
              </a:solidFill>
            </a:endParaRPr>
          </a:p>
          <a:p>
            <a:pPr marL="457200" indent="-457200">
              <a:buFont typeface="+mj-lt"/>
              <a:buAutoNum type="arabicPeriod"/>
            </a:pPr>
            <a:r>
              <a:rPr lang="en-US" sz="2400" b="1" dirty="0">
                <a:solidFill>
                  <a:srgbClr val="0070C0"/>
                </a:solidFill>
              </a:rPr>
              <a:t>Plotting Multivariate Data:</a:t>
            </a:r>
            <a:r>
              <a:rPr lang="en-US" sz="2400" dirty="0">
                <a:solidFill>
                  <a:srgbClr val="0070C0"/>
                </a:solidFill>
              </a:rPr>
              <a:t> </a:t>
            </a:r>
            <a:r>
              <a:rPr lang="en-US" sz="2400" dirty="0"/>
              <a:t>Matrix Scatterplot and Profile Plot</a:t>
            </a:r>
          </a:p>
          <a:p>
            <a:pPr marL="457200" indent="-457200">
              <a:buFont typeface="+mj-lt"/>
              <a:buAutoNum type="arabicPeriod"/>
            </a:pPr>
            <a:r>
              <a:rPr lang="en-US" sz="2400" b="1" dirty="0">
                <a:solidFill>
                  <a:srgbClr val="0070C0"/>
                </a:solidFill>
              </a:rPr>
              <a:t>Calculating Summary of Statistics:</a:t>
            </a:r>
            <a:r>
              <a:rPr lang="en-US" sz="2400" dirty="0">
                <a:solidFill>
                  <a:srgbClr val="0070C0"/>
                </a:solidFill>
              </a:rPr>
              <a:t> </a:t>
            </a:r>
            <a:r>
              <a:rPr lang="en-US" sz="2400" dirty="0"/>
              <a:t>Means, Variances, Correlations</a:t>
            </a:r>
          </a:p>
          <a:p>
            <a:pPr marL="457200" indent="-457200">
              <a:buFont typeface="+mj-lt"/>
              <a:buAutoNum type="arabicPeriod"/>
            </a:pPr>
            <a:r>
              <a:rPr lang="en-US" sz="2400" b="1" dirty="0">
                <a:solidFill>
                  <a:srgbClr val="0070C0"/>
                </a:solidFill>
              </a:rPr>
              <a:t>Principal Component Analysis (PCA)</a:t>
            </a:r>
            <a:endParaRPr lang="en-US" sz="2000" dirty="0">
              <a:solidFill>
                <a:srgbClr val="0070C0"/>
              </a:solidFill>
            </a:endParaRPr>
          </a:p>
          <a:p>
            <a:pPr marL="457200" indent="-457200">
              <a:buFont typeface="+mj-lt"/>
              <a:buAutoNum type="arabicPeriod"/>
            </a:pPr>
            <a:r>
              <a:rPr lang="en-US" sz="2400" b="1" dirty="0">
                <a:solidFill>
                  <a:srgbClr val="0070C0"/>
                </a:solidFill>
              </a:rPr>
              <a:t>Linear Discriminant Analysis (LDA)</a:t>
            </a:r>
          </a:p>
          <a:p>
            <a:pPr>
              <a:buFont typeface="Wingdings" pitchFamily="2" charset="2"/>
              <a:buChar char="§"/>
            </a:pPr>
            <a:endParaRPr lang="en-US" sz="2400" b="1" dirty="0">
              <a:solidFill>
                <a:srgbClr val="0070C0"/>
              </a:solidFill>
            </a:endParaRPr>
          </a:p>
          <a:p>
            <a:pPr marL="0" indent="0">
              <a:buNone/>
            </a:pPr>
            <a:r>
              <a:rPr lang="en-US" sz="2400" b="1" dirty="0">
                <a:solidFill>
                  <a:srgbClr val="0070C0"/>
                </a:solidFill>
              </a:rPr>
              <a:t>Python Reference: </a:t>
            </a:r>
            <a:r>
              <a:rPr lang="en-US" sz="2400" dirty="0">
                <a:hlinkClick r:id="rId2"/>
              </a:rPr>
              <a:t>https://python-for-multivariate-analysis.readthedocs.io/</a:t>
            </a:r>
            <a:endParaRPr lang="en-US" sz="2400" dirty="0"/>
          </a:p>
          <a:p>
            <a:pPr marL="0" indent="0">
              <a:buNone/>
            </a:pPr>
            <a:endParaRPr lang="en-US" sz="2400"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371" y="1825625"/>
            <a:ext cx="4950795" cy="4237718"/>
          </a:xfrm>
          <a:prstGeom prst="rect">
            <a:avLst/>
          </a:prstGeom>
        </p:spPr>
      </p:pic>
    </p:spTree>
    <p:extLst>
      <p:ext uri="{BB962C8B-B14F-4D97-AF65-F5344CB8AC3E}">
        <p14:creationId xmlns:p14="http://schemas.microsoft.com/office/powerpoint/2010/main" val="2291488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B8D59746-10ED-4E51-ADE2-20B2147ABE67}"/>
              </a:ext>
            </a:extLst>
          </p:cNvPr>
          <p:cNvPicPr>
            <a:picLocks noChangeAspect="1"/>
          </p:cNvPicPr>
          <p:nvPr/>
        </p:nvPicPr>
        <p:blipFill rotWithShape="1">
          <a:blip r:embed="rId2">
            <a:alphaModFix amt="35000"/>
          </a:blip>
          <a:srcRect t="1220" b="14510"/>
          <a:stretch/>
        </p:blipFill>
        <p:spPr>
          <a:xfrm>
            <a:off x="-1" y="10"/>
            <a:ext cx="12192001" cy="6857990"/>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rPr>
              <a:t>Outline – Exploratory Analysis</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55379" y="1065862"/>
            <a:ext cx="5744685" cy="4726276"/>
          </a:xfrm>
        </p:spPr>
        <p:txBody>
          <a:bodyPr anchor="ctr">
            <a:normAutofit/>
          </a:bodyPr>
          <a:lstStyle/>
          <a:p>
            <a:pPr marL="514350" indent="-514350">
              <a:buFont typeface="+mj-lt"/>
              <a:buAutoNum type="arabicPeriod"/>
            </a:pPr>
            <a:r>
              <a:rPr lang="en-US" sz="2000" b="1">
                <a:solidFill>
                  <a:srgbClr val="FFFFFF"/>
                </a:solidFill>
              </a:rPr>
              <a:t>Fundamentals of EA</a:t>
            </a:r>
          </a:p>
          <a:p>
            <a:pPr lvl="1">
              <a:buFont typeface="Wingdings" pitchFamily="2" charset="2"/>
              <a:buChar char="§"/>
            </a:pPr>
            <a:r>
              <a:rPr lang="en-ID" sz="2000">
                <a:solidFill>
                  <a:srgbClr val="FFFFFF"/>
                </a:solidFill>
              </a:rPr>
              <a:t>Objectives and Scopes of EA</a:t>
            </a:r>
            <a:endParaRPr lang="en-US" sz="2000">
              <a:solidFill>
                <a:srgbClr val="FFFFFF"/>
              </a:solidFill>
            </a:endParaRPr>
          </a:p>
          <a:p>
            <a:pPr marL="514350" indent="-514350">
              <a:buFont typeface="+mj-lt"/>
              <a:buAutoNum type="arabicPeriod"/>
            </a:pPr>
            <a:r>
              <a:rPr lang="en-US" sz="2000" b="1">
                <a:solidFill>
                  <a:srgbClr val="FFFFFF"/>
                </a:solidFill>
              </a:rPr>
              <a:t>Statistical Summary of Data</a:t>
            </a:r>
          </a:p>
          <a:p>
            <a:pPr lvl="1">
              <a:buFont typeface="Wingdings" pitchFamily="2" charset="2"/>
              <a:buChar char="§"/>
            </a:pPr>
            <a:r>
              <a:rPr lang="en-US" sz="2000">
                <a:solidFill>
                  <a:srgbClr val="FFFFFF"/>
                </a:solidFill>
              </a:rPr>
              <a:t>Numerical Data</a:t>
            </a:r>
          </a:p>
          <a:p>
            <a:pPr marL="514350" indent="-514350">
              <a:buFont typeface="+mj-lt"/>
              <a:buAutoNum type="arabicPeriod"/>
            </a:pPr>
            <a:r>
              <a:rPr lang="en-US" sz="2000" b="1">
                <a:solidFill>
                  <a:srgbClr val="FFFFFF"/>
                </a:solidFill>
              </a:rPr>
              <a:t>Statistical Hypothesis Testing </a:t>
            </a:r>
          </a:p>
          <a:p>
            <a:pPr lvl="1">
              <a:buFont typeface="Wingdings" pitchFamily="2" charset="2"/>
              <a:buChar char="§"/>
            </a:pPr>
            <a:r>
              <a:rPr lang="en-US" sz="2000">
                <a:solidFill>
                  <a:srgbClr val="FFFFFF"/>
                </a:solidFill>
              </a:rPr>
              <a:t>Confirmatory Data Analysis</a:t>
            </a:r>
          </a:p>
          <a:p>
            <a:pPr marL="514350" indent="-514350">
              <a:buFont typeface="+mj-lt"/>
              <a:buAutoNum type="arabicPeriod"/>
            </a:pPr>
            <a:r>
              <a:rPr lang="en-US" sz="2000" b="1">
                <a:solidFill>
                  <a:srgbClr val="FFFFFF"/>
                </a:solidFill>
              </a:rPr>
              <a:t>Dimensionality Reduction </a:t>
            </a:r>
          </a:p>
          <a:p>
            <a:pPr lvl="1">
              <a:buFont typeface="Wingdings" pitchFamily="2" charset="2"/>
              <a:buChar char="§"/>
            </a:pPr>
            <a:r>
              <a:rPr lang="en-US" sz="2000">
                <a:solidFill>
                  <a:srgbClr val="FFFFFF"/>
                </a:solidFill>
              </a:rPr>
              <a:t>LDA, PCA and SVD for EDA </a:t>
            </a:r>
          </a:p>
          <a:p>
            <a:pPr marL="457200" lvl="1" indent="0">
              <a:buNone/>
            </a:pPr>
            <a:endParaRPr lang="en-US" sz="2000">
              <a:solidFill>
                <a:srgbClr val="FFFFFF"/>
              </a:solidFill>
            </a:endParaRPr>
          </a:p>
        </p:txBody>
      </p:sp>
    </p:spTree>
    <p:extLst>
      <p:ext uri="{BB962C8B-B14F-4D97-AF65-F5344CB8AC3E}">
        <p14:creationId xmlns:p14="http://schemas.microsoft.com/office/powerpoint/2010/main" val="27534761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Incorporating Models</a:t>
            </a:r>
          </a:p>
        </p:txBody>
      </p:sp>
      <p:sp>
        <p:nvSpPr>
          <p:cNvPr id="3" name="Content Placeholder 2"/>
          <p:cNvSpPr>
            <a:spLocks noGrp="1"/>
          </p:cNvSpPr>
          <p:nvPr>
            <p:ph idx="1"/>
          </p:nvPr>
        </p:nvSpPr>
        <p:spPr>
          <a:xfrm>
            <a:off x="643469" y="1782981"/>
            <a:ext cx="4008384" cy="4393982"/>
          </a:xfrm>
        </p:spPr>
        <p:txBody>
          <a:bodyPr>
            <a:normAutofit/>
          </a:bodyPr>
          <a:lstStyle/>
          <a:p>
            <a:pPr>
              <a:buFont typeface="Wingdings" pitchFamily="2" charset="2"/>
              <a:buChar char="§"/>
            </a:pPr>
            <a:r>
              <a:rPr lang="en-US" sz="2000" b="1"/>
              <a:t>Exploratory data analysis</a:t>
            </a:r>
            <a:r>
              <a:rPr lang="en-US" sz="2000"/>
              <a:t> is sometimes compared to detective work: it is the process of gathering evidence. </a:t>
            </a:r>
            <a:r>
              <a:rPr lang="en-US" sz="2000" b="1"/>
              <a:t>Confirmatory data analysis</a:t>
            </a:r>
            <a:r>
              <a:rPr lang="en-US" sz="2000"/>
              <a:t> is comparable to a court trial: it is the process of evaluating evidence. </a:t>
            </a:r>
            <a:r>
              <a:rPr lang="en-US" sz="2000" b="1"/>
              <a:t>Exploratory analysis</a:t>
            </a:r>
            <a:r>
              <a:rPr lang="en-US" sz="2000"/>
              <a:t> and </a:t>
            </a:r>
            <a:r>
              <a:rPr lang="en-US" sz="2000" b="1"/>
              <a:t>confirmatory analysis</a:t>
            </a:r>
            <a:r>
              <a:rPr lang="en-US" sz="2000"/>
              <a:t>  can—and should—proceed side by side" (Tukey; 1977).</a:t>
            </a:r>
          </a:p>
          <a:p>
            <a:pPr>
              <a:buFont typeface="Wingdings" pitchFamily="2" charset="2"/>
              <a:buChar char="§"/>
            </a:pPr>
            <a:endParaRPr lang="en-ID" sz="2000"/>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3720" y="1813860"/>
            <a:ext cx="6253212" cy="218862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96286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Example: Heights by Gender</a:t>
            </a:r>
          </a:p>
        </p:txBody>
      </p:sp>
      <p:sp>
        <p:nvSpPr>
          <p:cNvPr id="3" name="Content Placeholder 2"/>
          <p:cNvSpPr>
            <a:spLocks noGrp="1"/>
          </p:cNvSpPr>
          <p:nvPr>
            <p:ph idx="1"/>
          </p:nvPr>
        </p:nvSpPr>
        <p:spPr>
          <a:xfrm>
            <a:off x="643469" y="1782981"/>
            <a:ext cx="5079998" cy="4393982"/>
          </a:xfrm>
        </p:spPr>
        <p:txBody>
          <a:bodyPr>
            <a:normAutofit/>
          </a:bodyPr>
          <a:lstStyle/>
          <a:p>
            <a:pPr marL="0" indent="0">
              <a:buNone/>
            </a:pPr>
            <a:r>
              <a:rPr lang="en-US" sz="1900" b="1" dirty="0"/>
              <a:t>Gender</a:t>
            </a:r>
            <a:r>
              <a:rPr lang="en-US" sz="1900" dirty="0"/>
              <a:t> 		Male / Female</a:t>
            </a:r>
          </a:p>
          <a:p>
            <a:pPr marL="0" indent="0">
              <a:buNone/>
            </a:pPr>
            <a:r>
              <a:rPr lang="en-US" sz="1900" b="1" dirty="0"/>
              <a:t>Height (in) </a:t>
            </a:r>
            <a:r>
              <a:rPr lang="en-US" sz="1900" dirty="0"/>
              <a:t>	Number</a:t>
            </a:r>
          </a:p>
          <a:p>
            <a:endParaRPr lang="en-US" sz="1900" dirty="0"/>
          </a:p>
          <a:p>
            <a:pPr>
              <a:buFont typeface="Wingdings" pitchFamily="2" charset="2"/>
              <a:buChar char="§"/>
            </a:pPr>
            <a:r>
              <a:rPr lang="el-GR" sz="1900" dirty="0"/>
              <a:t>μ</a:t>
            </a:r>
            <a:r>
              <a:rPr lang="en-US" sz="1900" dirty="0"/>
              <a:t>m = 69.4 	</a:t>
            </a:r>
            <a:r>
              <a:rPr lang="el-GR" sz="1900" dirty="0"/>
              <a:t>σ</a:t>
            </a:r>
            <a:r>
              <a:rPr lang="en-US" sz="1900" dirty="0"/>
              <a:t>m = 4.69 	Nm = 1000</a:t>
            </a:r>
          </a:p>
          <a:p>
            <a:pPr>
              <a:buFont typeface="Wingdings" pitchFamily="2" charset="2"/>
              <a:buChar char="§"/>
            </a:pPr>
            <a:r>
              <a:rPr lang="el-GR" sz="1900" dirty="0"/>
              <a:t>μ</a:t>
            </a:r>
            <a:r>
              <a:rPr lang="en-US" sz="1900" dirty="0"/>
              <a:t>f = 63.8 	</a:t>
            </a:r>
            <a:r>
              <a:rPr lang="el-GR" sz="1900" dirty="0"/>
              <a:t>σ</a:t>
            </a:r>
            <a:r>
              <a:rPr lang="en-US" sz="1900" dirty="0"/>
              <a:t>f = 4.18 		</a:t>
            </a:r>
            <a:r>
              <a:rPr lang="en-US" sz="1900" dirty="0" err="1"/>
              <a:t>Nf</a:t>
            </a:r>
            <a:r>
              <a:rPr lang="en-US" sz="1900" dirty="0"/>
              <a:t> = 1000</a:t>
            </a:r>
          </a:p>
          <a:p>
            <a:endParaRPr lang="en-US" sz="1900" dirty="0"/>
          </a:p>
          <a:p>
            <a:pPr marL="0" indent="0">
              <a:buNone/>
            </a:pPr>
            <a:r>
              <a:rPr lang="en-US" sz="1900" b="1" dirty="0"/>
              <a:t>Is the difference in heights significant?</a:t>
            </a:r>
          </a:p>
          <a:p>
            <a:r>
              <a:rPr lang="en-US" sz="1900" dirty="0"/>
              <a:t>In other words: assuming no true difference, what is the probability that our data is due to chance?</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15573" y="1782982"/>
            <a:ext cx="2812702" cy="21165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99955" y="4060406"/>
            <a:ext cx="5243942" cy="208446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611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Formulating Hypothesis</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sz="2600" dirty="0"/>
              <a:t>Null Hypothesis (</a:t>
            </a:r>
            <a:r>
              <a:rPr lang="en-US" sz="2600" b="1" dirty="0"/>
              <a:t>H0</a:t>
            </a:r>
            <a:r>
              <a:rPr lang="en-US" sz="2600" dirty="0"/>
              <a:t>)	: </a:t>
            </a:r>
            <a:r>
              <a:rPr lang="en-US" sz="2600" dirty="0" err="1"/>
              <a:t>μm</a:t>
            </a:r>
            <a:r>
              <a:rPr lang="en-US" sz="2600" dirty="0"/>
              <a:t> = </a:t>
            </a:r>
            <a:r>
              <a:rPr lang="en-US" sz="2600" dirty="0" err="1"/>
              <a:t>μf</a:t>
            </a:r>
            <a:r>
              <a:rPr lang="en-US" sz="2600" dirty="0"/>
              <a:t> (population)</a:t>
            </a:r>
          </a:p>
          <a:p>
            <a:pPr marL="0" indent="0">
              <a:buNone/>
            </a:pPr>
            <a:r>
              <a:rPr lang="en-US" sz="2600" dirty="0"/>
              <a:t>Alternate Hypothesis (</a:t>
            </a:r>
            <a:r>
              <a:rPr lang="en-US" sz="2600" b="1" dirty="0"/>
              <a:t>Ha</a:t>
            </a:r>
            <a:r>
              <a:rPr lang="en-US" sz="2600" dirty="0"/>
              <a:t>)	: </a:t>
            </a:r>
            <a:r>
              <a:rPr lang="en-US" sz="2600" dirty="0" err="1"/>
              <a:t>μm</a:t>
            </a:r>
            <a:r>
              <a:rPr lang="en-US" sz="2600" dirty="0"/>
              <a:t> ≠ </a:t>
            </a:r>
            <a:r>
              <a:rPr lang="en-US" sz="2600" dirty="0" err="1"/>
              <a:t>μf</a:t>
            </a:r>
            <a:r>
              <a:rPr lang="en-US" sz="2600" dirty="0"/>
              <a:t> (population)</a:t>
            </a:r>
          </a:p>
          <a:p>
            <a:pPr marL="0" indent="0">
              <a:buNone/>
            </a:pPr>
            <a:endParaRPr lang="en-US" sz="2600" dirty="0"/>
          </a:p>
          <a:p>
            <a:pPr marL="0" indent="0">
              <a:buNone/>
            </a:pPr>
            <a:r>
              <a:rPr lang="en-US" sz="2600" dirty="0"/>
              <a:t>A </a:t>
            </a:r>
            <a:r>
              <a:rPr lang="en-US" sz="2600" b="1" dirty="0"/>
              <a:t>statistical hypothesis test </a:t>
            </a:r>
            <a:r>
              <a:rPr lang="en-US" sz="2600" dirty="0"/>
              <a:t>assesses the likelihood of the null hypothesis.</a:t>
            </a:r>
          </a:p>
          <a:p>
            <a:pPr marL="0" indent="0">
              <a:buNone/>
            </a:pPr>
            <a:endParaRPr lang="en-US" sz="2600" dirty="0"/>
          </a:p>
          <a:p>
            <a:pPr marL="0" indent="0">
              <a:buNone/>
            </a:pPr>
            <a:r>
              <a:rPr lang="en-US" sz="2600" b="1" dirty="0"/>
              <a:t>What is the probability of sampling the observed data assuming the population means are equal?</a:t>
            </a:r>
          </a:p>
          <a:p>
            <a:pPr marL="0" indent="0">
              <a:buNone/>
            </a:pPr>
            <a:endParaRPr lang="en-US" sz="2600" dirty="0"/>
          </a:p>
          <a:p>
            <a:pPr marL="0" indent="0">
              <a:buNone/>
            </a:pPr>
            <a:r>
              <a:rPr lang="en-US" sz="2600" dirty="0"/>
              <a:t>This is called the </a:t>
            </a:r>
            <a:r>
              <a:rPr lang="en-US" sz="2600" b="1" i="1" dirty="0"/>
              <a:t>p</a:t>
            </a:r>
            <a:r>
              <a:rPr lang="en-US" sz="2600" b="1" dirty="0"/>
              <a:t>-value</a:t>
            </a:r>
            <a:r>
              <a:rPr lang="en-US" sz="2600" dirty="0"/>
              <a:t>. Testing procedure, compute a </a:t>
            </a:r>
            <a:r>
              <a:rPr lang="en-US" sz="2600" b="1" dirty="0"/>
              <a:t>test statistic. </a:t>
            </a:r>
          </a:p>
        </p:txBody>
      </p:sp>
    </p:spTree>
    <p:extLst>
      <p:ext uri="{BB962C8B-B14F-4D97-AF65-F5344CB8AC3E}">
        <p14:creationId xmlns:p14="http://schemas.microsoft.com/office/powerpoint/2010/main" val="3343528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US" sz="5400"/>
              <a:t>Testing Procedure</a:t>
            </a:r>
          </a:p>
        </p:txBody>
      </p:sp>
      <p:sp>
        <p:nvSpPr>
          <p:cNvPr id="7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807208"/>
            <a:ext cx="3429000" cy="3410712"/>
          </a:xfrm>
        </p:spPr>
        <p:txBody>
          <a:bodyPr anchor="t">
            <a:normAutofit/>
          </a:bodyPr>
          <a:lstStyle/>
          <a:p>
            <a:pPr>
              <a:buFont typeface="Wingdings" pitchFamily="2" charset="2"/>
              <a:buChar char="§"/>
            </a:pPr>
            <a:r>
              <a:rPr lang="en-US" sz="1900"/>
              <a:t>Compute a </a:t>
            </a:r>
            <a:r>
              <a:rPr lang="en-US" sz="1900" b="1"/>
              <a:t>test statistic</a:t>
            </a:r>
            <a:r>
              <a:rPr lang="en-US" sz="1900"/>
              <a:t>. This is a number that in essence summarizes the difference.</a:t>
            </a:r>
          </a:p>
          <a:p>
            <a:pPr>
              <a:buFont typeface="Wingdings" pitchFamily="2" charset="2"/>
              <a:buChar char="§"/>
            </a:pPr>
            <a:r>
              <a:rPr lang="en-US" sz="1900"/>
              <a:t>The possible values of this statistic come from a </a:t>
            </a:r>
            <a:r>
              <a:rPr lang="en-US" sz="1900" b="1"/>
              <a:t>known probability distribution</a:t>
            </a:r>
            <a:r>
              <a:rPr lang="en-US" sz="1900"/>
              <a:t>.</a:t>
            </a:r>
          </a:p>
          <a:p>
            <a:pPr>
              <a:buFont typeface="Wingdings" pitchFamily="2" charset="2"/>
              <a:buChar char="§"/>
            </a:pPr>
            <a:r>
              <a:rPr lang="en-US" sz="1900"/>
              <a:t>According to this distribution, determine the probability of seeing a value meeting or exceeding the test statistic. This is the </a:t>
            </a:r>
            <a:r>
              <a:rPr lang="en-US" sz="1900" b="1" i="1"/>
              <a:t>p</a:t>
            </a:r>
            <a:r>
              <a:rPr lang="en-US" sz="1900" b="1"/>
              <a:t>-value</a:t>
            </a:r>
            <a:r>
              <a:rPr lang="en-US" sz="190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340625"/>
            <a:ext cx="6903720" cy="417674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470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sz="5400"/>
              <a:t>Statistical Significance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pPr marL="0" indent="0">
              <a:buNone/>
            </a:pPr>
            <a:r>
              <a:rPr lang="en-US" sz="2000" dirty="0"/>
              <a:t>In general, a test statistic is selected or defined in such a way as to quantify, within observed data, behaviors that would distinguish the null from the alternative hypothesis, where such an alternative is prescribed, or that would characterize the null hypothesis if there is no explicitly stated alternative hypothesis. Two widely used test statistics are the </a:t>
            </a:r>
            <a:r>
              <a:rPr lang="en-US" sz="2000" b="1" i="1"/>
              <a:t>t</a:t>
            </a:r>
            <a:r>
              <a:rPr lang="en-US" sz="2000" b="1"/>
              <a:t>-statistic</a:t>
            </a:r>
            <a:r>
              <a:rPr lang="en-US" sz="2000"/>
              <a:t> </a:t>
            </a:r>
            <a:r>
              <a:rPr lang="en-US" sz="2000" dirty="0"/>
              <a:t>and the </a:t>
            </a:r>
            <a:r>
              <a:rPr lang="en-US" sz="2000" b="1" i="1"/>
              <a:t>F</a:t>
            </a:r>
            <a:r>
              <a:rPr lang="en-US" sz="2000" b="1"/>
              <a:t>-test</a:t>
            </a:r>
            <a:r>
              <a:rPr lang="en-US" sz="2000" dirty="0"/>
              <a:t>.</a:t>
            </a:r>
            <a:endParaRPr lang="en-US" sz="2000"/>
          </a:p>
          <a:p>
            <a:pPr>
              <a:buFont typeface="Wingdings" pitchFamily="2" charset="2"/>
              <a:buChar char="§"/>
            </a:pPr>
            <a:endParaRPr lang="en-US" sz="2000"/>
          </a:p>
          <a:p>
            <a:pPr marL="0" indent="0">
              <a:buNone/>
            </a:pPr>
            <a:r>
              <a:rPr lang="en-US" sz="2000" b="1"/>
              <a:t>Interpretation: </a:t>
            </a:r>
          </a:p>
          <a:p>
            <a:pPr>
              <a:buFont typeface="Wingdings" pitchFamily="2" charset="2"/>
              <a:buChar char="§"/>
            </a:pPr>
            <a:r>
              <a:rPr lang="en-US" sz="2000" dirty="0"/>
              <a:t>The threshold at which we consider it safe (or reasonable?) to </a:t>
            </a:r>
            <a:r>
              <a:rPr lang="en-US" sz="2000" b="1" i="1"/>
              <a:t>reject the null hypothesis</a:t>
            </a:r>
            <a:r>
              <a:rPr lang="en-US" sz="2000" dirty="0"/>
              <a:t>.</a:t>
            </a:r>
            <a:endParaRPr lang="en-US" sz="2000"/>
          </a:p>
          <a:p>
            <a:pPr>
              <a:buFont typeface="Wingdings" pitchFamily="2" charset="2"/>
              <a:buChar char="§"/>
            </a:pPr>
            <a:r>
              <a:rPr lang="en-US" sz="2000" dirty="0"/>
              <a:t>If </a:t>
            </a:r>
            <a:r>
              <a:rPr lang="en-US" sz="2000" i="1" dirty="0"/>
              <a:t>p &lt; 0.05</a:t>
            </a:r>
            <a:r>
              <a:rPr lang="en-US" sz="2000" dirty="0"/>
              <a:t>, we typically say that the observed effect or difference is </a:t>
            </a:r>
            <a:r>
              <a:rPr lang="en-US" sz="2000" b="1"/>
              <a:t>statistically significant</a:t>
            </a:r>
            <a:r>
              <a:rPr lang="en-US" sz="2000" dirty="0"/>
              <a:t>.</a:t>
            </a:r>
            <a:endParaRPr lang="en-US" sz="2000"/>
          </a:p>
          <a:p>
            <a:pPr>
              <a:buFont typeface="Wingdings" pitchFamily="2" charset="2"/>
              <a:buChar char="§"/>
            </a:pPr>
            <a:r>
              <a:rPr lang="en-US" sz="2000" dirty="0"/>
              <a:t>This means that there is a less than 5% chance that the observed data is due to chance.</a:t>
            </a:r>
            <a:endParaRPr lang="en-US" sz="2000"/>
          </a:p>
          <a:p>
            <a:pPr>
              <a:buFont typeface="Wingdings" pitchFamily="2" charset="2"/>
              <a:buChar char="§"/>
            </a:pPr>
            <a:r>
              <a:rPr lang="en-US" sz="2000" dirty="0"/>
              <a:t>Note that the choice of 0.05 is a somewhat arbitrary threshold (chosen by R. A. Fisher)</a:t>
            </a:r>
            <a:endParaRPr lang="en-US" sz="2000"/>
          </a:p>
        </p:txBody>
      </p:sp>
    </p:spTree>
    <p:extLst>
      <p:ext uri="{BB962C8B-B14F-4D97-AF65-F5344CB8AC3E}">
        <p14:creationId xmlns:p14="http://schemas.microsoft.com/office/powerpoint/2010/main" val="423231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Recall: Key Principles of Visualization</a:t>
            </a:r>
          </a:p>
        </p:txBody>
      </p:sp>
      <p:sp>
        <p:nvSpPr>
          <p:cNvPr id="3" name="Content Placeholder 2"/>
          <p:cNvSpPr>
            <a:spLocks noGrp="1"/>
          </p:cNvSpPr>
          <p:nvPr>
            <p:ph idx="1"/>
          </p:nvPr>
        </p:nvSpPr>
        <p:spPr>
          <a:xfrm>
            <a:off x="643469" y="1782981"/>
            <a:ext cx="4008384" cy="4393982"/>
          </a:xfrm>
        </p:spPr>
        <p:txBody>
          <a:bodyPr>
            <a:normAutofit/>
          </a:bodyPr>
          <a:lstStyle/>
          <a:p>
            <a:pPr marL="514350" indent="-514350">
              <a:buFont typeface="+mj-lt"/>
              <a:buAutoNum type="arabicPeriod"/>
            </a:pPr>
            <a:r>
              <a:rPr lang="en-US" sz="2000" b="1"/>
              <a:t>Review Types and Dimension of Data </a:t>
            </a:r>
          </a:p>
          <a:p>
            <a:pPr lvl="1">
              <a:buFont typeface="Wingdings" pitchFamily="2" charset="2"/>
              <a:buChar char="§"/>
            </a:pPr>
            <a:r>
              <a:rPr lang="en-US" sz="2000"/>
              <a:t>Univariate and Multivariate</a:t>
            </a:r>
          </a:p>
          <a:p>
            <a:pPr marL="514350" indent="-514350">
              <a:buFont typeface="+mj-lt"/>
              <a:buAutoNum type="arabicPeriod"/>
            </a:pPr>
            <a:r>
              <a:rPr lang="en-US" sz="2000" b="1"/>
              <a:t>Show Comparisons</a:t>
            </a:r>
          </a:p>
          <a:p>
            <a:pPr marL="514350" indent="-514350">
              <a:buFont typeface="+mj-lt"/>
              <a:buAutoNum type="arabicPeriod"/>
            </a:pPr>
            <a:r>
              <a:rPr lang="en-US" sz="2000" b="1"/>
              <a:t>Show Causality/Systematic Structure</a:t>
            </a:r>
          </a:p>
          <a:p>
            <a:pPr marL="514350" indent="-514350">
              <a:buFont typeface="+mj-lt"/>
              <a:buAutoNum type="arabicPeriod"/>
            </a:pPr>
            <a:r>
              <a:rPr lang="en-US" sz="2000" b="1"/>
              <a:t>Visualize Multivariate Data</a:t>
            </a:r>
          </a:p>
          <a:p>
            <a:pPr marL="514350" indent="-514350">
              <a:buFont typeface="+mj-lt"/>
              <a:buAutoNum type="arabicPeriod"/>
            </a:pPr>
            <a:r>
              <a:rPr lang="en-US" sz="2000" b="1"/>
              <a:t>Integration of Evidences</a:t>
            </a:r>
          </a:p>
          <a:p>
            <a:pPr marL="514350" indent="-514350">
              <a:buFont typeface="+mj-lt"/>
              <a:buAutoNum type="arabicPeriod"/>
            </a:pPr>
            <a:r>
              <a:rPr lang="en-US" sz="2000" b="1"/>
              <a:t>Describe Evidences with Proper Scales</a:t>
            </a:r>
          </a:p>
          <a:p>
            <a:pPr marL="514350" indent="-514350">
              <a:buFont typeface="+mj-lt"/>
              <a:buAutoNum type="arabicPeriod"/>
            </a:pPr>
            <a:r>
              <a:rPr lang="en-US" sz="2000" b="1"/>
              <a:t>Data Understanding is the King!</a:t>
            </a:r>
          </a:p>
          <a:p>
            <a:pPr marL="514350" indent="-514350">
              <a:buFont typeface="+mj-lt"/>
              <a:buAutoNum type="arabicPeriod"/>
            </a:pPr>
            <a:endParaRPr lang="en-US" sz="2000"/>
          </a:p>
        </p:txBody>
      </p:sp>
      <p:grpSp>
        <p:nvGrpSpPr>
          <p:cNvPr id="74" name="Group 7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5" name="Rectangle 7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46056" y="1782982"/>
            <a:ext cx="4551737" cy="21165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8" name="Group 7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9" name="Isosceles Triangle 7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5916" y="4060406"/>
            <a:ext cx="5672019" cy="208446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5456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Common Statistical Methods</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0804" y="1675227"/>
            <a:ext cx="9930392" cy="43941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115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Common Statistical Methods</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45197" y="1675227"/>
            <a:ext cx="10101606" cy="43941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062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B8D59746-10ED-4E51-ADE2-20B2147ABE67}"/>
              </a:ext>
            </a:extLst>
          </p:cNvPr>
          <p:cNvPicPr>
            <a:picLocks noChangeAspect="1"/>
          </p:cNvPicPr>
          <p:nvPr/>
        </p:nvPicPr>
        <p:blipFill rotWithShape="1">
          <a:blip r:embed="rId2">
            <a:alphaModFix amt="35000"/>
          </a:blip>
          <a:srcRect t="1220" b="14510"/>
          <a:stretch/>
        </p:blipFill>
        <p:spPr>
          <a:xfrm>
            <a:off x="-1" y="10"/>
            <a:ext cx="12192001" cy="6857990"/>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rPr>
              <a:t>Outline – Exploratory Analysis</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55379" y="1065862"/>
            <a:ext cx="5744685" cy="4726276"/>
          </a:xfrm>
        </p:spPr>
        <p:txBody>
          <a:bodyPr anchor="ctr">
            <a:normAutofit/>
          </a:bodyPr>
          <a:lstStyle/>
          <a:p>
            <a:pPr marL="514350" indent="-514350">
              <a:buFont typeface="+mj-lt"/>
              <a:buAutoNum type="arabicPeriod"/>
            </a:pPr>
            <a:r>
              <a:rPr lang="en-US" sz="2000" b="1">
                <a:solidFill>
                  <a:srgbClr val="FFFFFF"/>
                </a:solidFill>
              </a:rPr>
              <a:t>Fundamentals of EA</a:t>
            </a:r>
          </a:p>
          <a:p>
            <a:pPr lvl="1">
              <a:buFont typeface="Wingdings" pitchFamily="2" charset="2"/>
              <a:buChar char="§"/>
            </a:pPr>
            <a:r>
              <a:rPr lang="en-ID" sz="2000">
                <a:solidFill>
                  <a:srgbClr val="FFFFFF"/>
                </a:solidFill>
              </a:rPr>
              <a:t>Objectives and Scopes of EA</a:t>
            </a:r>
            <a:endParaRPr lang="en-US" sz="2000">
              <a:solidFill>
                <a:srgbClr val="FFFFFF"/>
              </a:solidFill>
            </a:endParaRPr>
          </a:p>
          <a:p>
            <a:pPr marL="514350" indent="-514350">
              <a:buFont typeface="+mj-lt"/>
              <a:buAutoNum type="arabicPeriod"/>
            </a:pPr>
            <a:r>
              <a:rPr lang="en-US" sz="2000" b="1">
                <a:solidFill>
                  <a:srgbClr val="FFFFFF"/>
                </a:solidFill>
              </a:rPr>
              <a:t>Statistical Summary of Data</a:t>
            </a:r>
          </a:p>
          <a:p>
            <a:pPr lvl="1">
              <a:buFont typeface="Wingdings" pitchFamily="2" charset="2"/>
              <a:buChar char="§"/>
            </a:pPr>
            <a:r>
              <a:rPr lang="en-US" sz="2000">
                <a:solidFill>
                  <a:srgbClr val="FFFFFF"/>
                </a:solidFill>
              </a:rPr>
              <a:t>Numerical Data</a:t>
            </a:r>
          </a:p>
          <a:p>
            <a:pPr marL="514350" indent="-514350">
              <a:buFont typeface="+mj-lt"/>
              <a:buAutoNum type="arabicPeriod"/>
            </a:pPr>
            <a:r>
              <a:rPr lang="en-US" sz="2000" b="1">
                <a:solidFill>
                  <a:srgbClr val="FFFFFF"/>
                </a:solidFill>
              </a:rPr>
              <a:t>Statistical Hypothesis Testing </a:t>
            </a:r>
          </a:p>
          <a:p>
            <a:pPr lvl="1">
              <a:buFont typeface="Wingdings" pitchFamily="2" charset="2"/>
              <a:buChar char="§"/>
            </a:pPr>
            <a:r>
              <a:rPr lang="en-US" sz="2000">
                <a:solidFill>
                  <a:srgbClr val="FFFFFF"/>
                </a:solidFill>
              </a:rPr>
              <a:t>Confirmatory Data Analysis</a:t>
            </a:r>
          </a:p>
          <a:p>
            <a:pPr marL="514350" indent="-514350">
              <a:buFont typeface="+mj-lt"/>
              <a:buAutoNum type="arabicPeriod"/>
            </a:pPr>
            <a:r>
              <a:rPr lang="en-US" sz="2000" b="1">
                <a:solidFill>
                  <a:srgbClr val="FFFFFF"/>
                </a:solidFill>
              </a:rPr>
              <a:t>Dimensionality Reduction </a:t>
            </a:r>
          </a:p>
          <a:p>
            <a:pPr lvl="1">
              <a:buFont typeface="Wingdings" pitchFamily="2" charset="2"/>
              <a:buChar char="§"/>
            </a:pPr>
            <a:r>
              <a:rPr lang="en-US" sz="2000">
                <a:solidFill>
                  <a:srgbClr val="FFFFFF"/>
                </a:solidFill>
              </a:rPr>
              <a:t>LDA, PCA and SVD for EDA </a:t>
            </a:r>
          </a:p>
          <a:p>
            <a:pPr marL="457200" lvl="1" indent="0">
              <a:buNone/>
            </a:pPr>
            <a:endParaRPr lang="en-US" sz="2000">
              <a:solidFill>
                <a:srgbClr val="FFFFFF"/>
              </a:solidFill>
            </a:endParaRPr>
          </a:p>
        </p:txBody>
      </p:sp>
    </p:spTree>
    <p:extLst>
      <p:ext uri="{BB962C8B-B14F-4D97-AF65-F5344CB8AC3E}">
        <p14:creationId xmlns:p14="http://schemas.microsoft.com/office/powerpoint/2010/main" val="332880448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Reduction	</a:t>
            </a:r>
          </a:p>
        </p:txBody>
      </p:sp>
      <p:sp>
        <p:nvSpPr>
          <p:cNvPr id="3" name="Content Placeholder 2"/>
          <p:cNvSpPr>
            <a:spLocks noGrp="1"/>
          </p:cNvSpPr>
          <p:nvPr>
            <p:ph idx="1"/>
          </p:nvPr>
        </p:nvSpPr>
        <p:spPr>
          <a:xfrm>
            <a:off x="838200" y="1825625"/>
            <a:ext cx="5511799" cy="4351338"/>
          </a:xfrm>
        </p:spPr>
        <p:txBody>
          <a:bodyPr>
            <a:normAutofit/>
          </a:bodyPr>
          <a:lstStyle/>
          <a:p>
            <a:pPr marL="0" indent="0">
              <a:buNone/>
            </a:pPr>
            <a:r>
              <a:rPr lang="en-ID" sz="2400" b="1" dirty="0">
                <a:solidFill>
                  <a:srgbClr val="0070C0"/>
                </a:solidFill>
              </a:rPr>
              <a:t>Problems: </a:t>
            </a:r>
            <a:r>
              <a:rPr lang="en-ID" sz="2400" b="1" dirty="0">
                <a:solidFill>
                  <a:srgbClr val="C00000"/>
                </a:solidFill>
              </a:rPr>
              <a:t>Curse of Dimensionality</a:t>
            </a:r>
            <a:endParaRPr lang="en-US" sz="2400" b="1" dirty="0">
              <a:solidFill>
                <a:srgbClr val="C00000"/>
              </a:solidFill>
            </a:endParaRPr>
          </a:p>
          <a:p>
            <a:pPr>
              <a:buFont typeface="Wingdings" pitchFamily="2" charset="2"/>
              <a:buChar char="§"/>
            </a:pPr>
            <a:r>
              <a:rPr lang="en-US" sz="2000" dirty="0"/>
              <a:t>Theoretically, increasing features should improve performance. In practice, too many features leads to worse performance. Number of training examples required increases exponentially with dimensionality.</a:t>
            </a:r>
          </a:p>
          <a:p>
            <a:pPr>
              <a:buFont typeface="Wingdings" pitchFamily="2" charset="2"/>
              <a:buChar char="§"/>
            </a:pPr>
            <a:endParaRPr lang="en-ID" sz="2000" dirty="0"/>
          </a:p>
          <a:p>
            <a:pPr marL="0" indent="0">
              <a:buNone/>
            </a:pPr>
            <a:r>
              <a:rPr lang="en-ID" sz="2400" b="1" dirty="0">
                <a:solidFill>
                  <a:srgbClr val="0070C0"/>
                </a:solidFill>
              </a:rPr>
              <a:t>Solutions: </a:t>
            </a:r>
            <a:r>
              <a:rPr lang="en-ID" sz="2400" b="1" dirty="0">
                <a:solidFill>
                  <a:srgbClr val="C00000"/>
                </a:solidFill>
              </a:rPr>
              <a:t>Dimensionality Reduction</a:t>
            </a:r>
          </a:p>
          <a:p>
            <a:pPr>
              <a:buFont typeface="Wingdings" pitchFamily="2" charset="2"/>
              <a:buChar char="§"/>
            </a:pPr>
            <a:r>
              <a:rPr lang="en-US" sz="2000" dirty="0"/>
              <a:t>Data can be represented by fewer dimensions (features). Reduce dimensionality by selecting subset (feature elimination). Combine with linear and non-linear transformations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3523" y="1141648"/>
            <a:ext cx="2996344" cy="2114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8620" y="3356134"/>
            <a:ext cx="3161938" cy="3180058"/>
          </a:xfrm>
          <a:prstGeom prst="rect">
            <a:avLst/>
          </a:prstGeom>
        </p:spPr>
      </p:pic>
    </p:spTree>
    <p:extLst>
      <p:ext uri="{BB962C8B-B14F-4D97-AF65-F5344CB8AC3E}">
        <p14:creationId xmlns:p14="http://schemas.microsoft.com/office/powerpoint/2010/main" val="1015581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ID" sz="5400"/>
              <a:t>Scopes of Dimensionality Reduction</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pPr>
              <a:buFont typeface="Wingdings" pitchFamily="2" charset="2"/>
              <a:buChar char="§"/>
            </a:pPr>
            <a:r>
              <a:rPr lang="en-US" sz="1700" dirty="0"/>
              <a:t>Dimensionality reduction techniques reduce number of features of the training dataset. </a:t>
            </a:r>
          </a:p>
          <a:p>
            <a:pPr>
              <a:buFont typeface="Wingdings" pitchFamily="2" charset="2"/>
              <a:buChar char="§"/>
            </a:pPr>
            <a:r>
              <a:rPr lang="en-US" sz="1700" dirty="0"/>
              <a:t>This reduction is necessary to:</a:t>
            </a:r>
          </a:p>
          <a:p>
            <a:pPr>
              <a:buFont typeface="Wingdings" pitchFamily="2" charset="2"/>
              <a:buChar char="§"/>
            </a:pPr>
            <a:endParaRPr lang="en-US" sz="1700" dirty="0"/>
          </a:p>
          <a:p>
            <a:pPr marL="914400" lvl="1" indent="-457200">
              <a:buFont typeface="+mj-lt"/>
              <a:buAutoNum type="arabicPeriod"/>
            </a:pPr>
            <a:r>
              <a:rPr lang="en-US" sz="1700" dirty="0"/>
              <a:t>Eliminate the noise from the data</a:t>
            </a:r>
          </a:p>
          <a:p>
            <a:pPr marL="914400" lvl="1" indent="-457200">
              <a:buFont typeface="+mj-lt"/>
              <a:buAutoNum type="arabicPeriod"/>
            </a:pPr>
            <a:r>
              <a:rPr lang="en-US" sz="1700" dirty="0"/>
              <a:t>Visualize the data in 2 or 3 dimensions</a:t>
            </a:r>
          </a:p>
          <a:p>
            <a:pPr marL="914400" lvl="1" indent="-457200">
              <a:buFont typeface="+mj-lt"/>
              <a:buAutoNum type="arabicPeriod"/>
            </a:pPr>
            <a:r>
              <a:rPr lang="en-US" sz="1700" dirty="0"/>
              <a:t>Speed up the learning process</a:t>
            </a:r>
          </a:p>
          <a:p>
            <a:pPr marL="914400" lvl="1" indent="-457200">
              <a:buFont typeface="+mj-lt"/>
              <a:buAutoNum type="arabicPeriod"/>
            </a:pPr>
            <a:r>
              <a:rPr lang="en-US" sz="1700" dirty="0"/>
              <a:t>Enhance the learning results by eliminating correlated features.</a:t>
            </a:r>
          </a:p>
          <a:p>
            <a:pPr marL="914400" lvl="1" indent="-457200">
              <a:buFont typeface="+mj-lt"/>
              <a:buAutoNum type="arabicPeriod"/>
            </a:pPr>
            <a:r>
              <a:rPr lang="en-US" sz="1700" dirty="0"/>
              <a:t>Eliminate unnecessary features.</a:t>
            </a:r>
          </a:p>
          <a:p>
            <a:pPr marL="914400" lvl="1" indent="-457200">
              <a:buFont typeface="+mj-lt"/>
              <a:buAutoNum type="arabicPeriod"/>
            </a:pPr>
            <a:r>
              <a:rPr lang="en-US" sz="1700" dirty="0"/>
              <a:t>Compress the data size.</a:t>
            </a:r>
          </a:p>
          <a:p>
            <a:pPr>
              <a:buFont typeface="Wingdings" pitchFamily="2" charset="2"/>
              <a:buChar char="§"/>
            </a:pPr>
            <a:endParaRPr lang="en-US" sz="1700" dirty="0"/>
          </a:p>
          <a:p>
            <a:pPr>
              <a:buFont typeface="Wingdings" pitchFamily="2" charset="2"/>
              <a:buChar char="§"/>
            </a:pPr>
            <a:r>
              <a:rPr lang="en-US" sz="1700" b="1" dirty="0"/>
              <a:t>Two main approaches:</a:t>
            </a:r>
          </a:p>
          <a:p>
            <a:pPr lvl="1">
              <a:buFont typeface="Wingdings" pitchFamily="2" charset="2"/>
              <a:buChar char="§"/>
            </a:pPr>
            <a:r>
              <a:rPr lang="en-US" sz="1700" b="1" dirty="0"/>
              <a:t>Projection 	</a:t>
            </a:r>
            <a:r>
              <a:rPr lang="en-US" sz="1700" dirty="0"/>
              <a:t>: project or map the data into a lower dimensional space (Eq. PCA, SVD).</a:t>
            </a:r>
          </a:p>
          <a:p>
            <a:pPr lvl="1">
              <a:buFont typeface="Wingdings" pitchFamily="2" charset="2"/>
              <a:buChar char="§"/>
            </a:pPr>
            <a:r>
              <a:rPr lang="en-US" sz="1700" b="1" dirty="0"/>
              <a:t>Manifold	: </a:t>
            </a:r>
            <a:r>
              <a:rPr lang="en-US" sz="1700" dirty="0"/>
              <a:t>data in higher dimension is a manifold of lower dimension (Eq. MDS, LLE, </a:t>
            </a:r>
            <a:r>
              <a:rPr lang="en-US" sz="1700" dirty="0" err="1"/>
              <a:t>etc</a:t>
            </a:r>
            <a:r>
              <a:rPr lang="en-US" sz="1700" dirty="0"/>
              <a:t>).</a:t>
            </a:r>
          </a:p>
          <a:p>
            <a:pPr>
              <a:buFont typeface="Wingdings" pitchFamily="2" charset="2"/>
              <a:buChar char="§"/>
            </a:pPr>
            <a:endParaRPr lang="en-US" sz="1700" dirty="0"/>
          </a:p>
        </p:txBody>
      </p:sp>
    </p:spTree>
    <p:extLst>
      <p:ext uri="{BB962C8B-B14F-4D97-AF65-F5344CB8AC3E}">
        <p14:creationId xmlns:p14="http://schemas.microsoft.com/office/powerpoint/2010/main" val="2350292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866" y="3959225"/>
            <a:ext cx="35814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ID" dirty="0"/>
              <a:t>Solution: Dimensionality Reduction</a:t>
            </a:r>
            <a:endParaRPr lang="en-US" dirty="0"/>
          </a:p>
        </p:txBody>
      </p:sp>
      <p:sp>
        <p:nvSpPr>
          <p:cNvPr id="3" name="Content Placeholder 2"/>
          <p:cNvSpPr>
            <a:spLocks noGrp="1"/>
          </p:cNvSpPr>
          <p:nvPr>
            <p:ph idx="1"/>
          </p:nvPr>
        </p:nvSpPr>
        <p:spPr>
          <a:xfrm>
            <a:off x="838200" y="1825625"/>
            <a:ext cx="4351867" cy="4351338"/>
          </a:xfrm>
        </p:spPr>
        <p:txBody>
          <a:bodyPr>
            <a:normAutofit/>
          </a:bodyPr>
          <a:lstStyle/>
          <a:p>
            <a:pPr marL="0" indent="0">
              <a:buNone/>
            </a:pPr>
            <a:r>
              <a:rPr lang="en-ID" sz="2000" b="1" dirty="0">
                <a:solidFill>
                  <a:srgbClr val="0070C0"/>
                </a:solidFill>
              </a:rPr>
              <a:t>Sample Case:</a:t>
            </a:r>
            <a:endParaRPr lang="en-US" sz="2000" b="1" dirty="0">
              <a:solidFill>
                <a:srgbClr val="0070C0"/>
              </a:solidFill>
            </a:endParaRPr>
          </a:p>
          <a:p>
            <a:pPr>
              <a:buFont typeface="Wingdings" pitchFamily="2" charset="2"/>
              <a:buChar char="§"/>
            </a:pPr>
            <a:r>
              <a:rPr lang="en-US" sz="1600" dirty="0"/>
              <a:t>Two features: height and cigarettes per day</a:t>
            </a:r>
          </a:p>
          <a:p>
            <a:pPr>
              <a:buFont typeface="Wingdings" pitchFamily="2" charset="2"/>
              <a:buChar char="§"/>
            </a:pPr>
            <a:r>
              <a:rPr lang="en-US" sz="1600" dirty="0"/>
              <a:t>Both features increase together (correlated)</a:t>
            </a:r>
          </a:p>
          <a:p>
            <a:pPr>
              <a:buFont typeface="Wingdings" pitchFamily="2" charset="2"/>
              <a:buChar char="§"/>
            </a:pPr>
            <a:r>
              <a:rPr lang="en-US" sz="1600" dirty="0"/>
              <a:t>Can we reduce number of features to one?</a:t>
            </a:r>
          </a:p>
          <a:p>
            <a:pPr>
              <a:buFont typeface="Wingdings" pitchFamily="2" charset="2"/>
              <a:buChar char="§"/>
            </a:pPr>
            <a:endParaRPr lang="en-ID" sz="1600" dirty="0"/>
          </a:p>
          <a:p>
            <a:pPr marL="0" indent="0">
              <a:buNone/>
            </a:pPr>
            <a:r>
              <a:rPr lang="en-ID" sz="2000" b="1" dirty="0">
                <a:solidFill>
                  <a:srgbClr val="0070C0"/>
                </a:solidFill>
              </a:rPr>
              <a:t>Dimensionality Reduction:</a:t>
            </a:r>
            <a:endParaRPr lang="en-US" sz="2000" b="1" dirty="0">
              <a:solidFill>
                <a:srgbClr val="0070C0"/>
              </a:solidFill>
            </a:endParaRPr>
          </a:p>
          <a:p>
            <a:pPr marL="0" indent="0">
              <a:buNone/>
            </a:pPr>
            <a:r>
              <a:rPr lang="en-US" sz="1600" dirty="0"/>
              <a:t>Create single feature that is combination of</a:t>
            </a:r>
          </a:p>
          <a:p>
            <a:pPr marL="0" indent="0">
              <a:buNone/>
            </a:pPr>
            <a:r>
              <a:rPr lang="en-US" sz="1600" dirty="0"/>
              <a:t>height and cigarettes. This is Principal</a:t>
            </a:r>
          </a:p>
          <a:p>
            <a:pPr marL="0" indent="0">
              <a:buNone/>
            </a:pPr>
            <a:r>
              <a:rPr lang="en-US" sz="1600" dirty="0"/>
              <a:t>Component Analysis (PCA).</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866" y="1391709"/>
            <a:ext cx="321310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6966" y="1466222"/>
            <a:ext cx="3240617" cy="2260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6965" y="3756447"/>
            <a:ext cx="3602567" cy="2736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483" y="5226050"/>
            <a:ext cx="4037012" cy="1171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760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ID">
                <a:solidFill>
                  <a:srgbClr val="FFFFFF"/>
                </a:solidFill>
              </a:rPr>
              <a:t>What we will learn</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a:buFont typeface="Wingdings" pitchFamily="2" charset="2"/>
              <a:buChar char="§"/>
            </a:pPr>
            <a:r>
              <a:rPr lang="en-ID" b="1"/>
              <a:t>LDA: Linear Discriminant Analysis</a:t>
            </a:r>
          </a:p>
          <a:p>
            <a:pPr lvl="1">
              <a:buFont typeface="Wingdings" pitchFamily="2" charset="2"/>
              <a:buChar char="§"/>
            </a:pPr>
            <a:r>
              <a:rPr lang="en-US" b="1" dirty="0"/>
              <a:t>Approach: </a:t>
            </a:r>
            <a:r>
              <a:rPr lang="en-US" dirty="0"/>
              <a:t>Find a linear combination of features that characterizes or separates two or more classes of objects or events.</a:t>
            </a:r>
            <a:endParaRPr lang="en-ID" dirty="0"/>
          </a:p>
          <a:p>
            <a:pPr>
              <a:buFont typeface="Wingdings" pitchFamily="2" charset="2"/>
              <a:buChar char="§"/>
            </a:pPr>
            <a:r>
              <a:rPr lang="en-ID" b="1"/>
              <a:t>PCA: Principal Component Analysis</a:t>
            </a:r>
          </a:p>
          <a:p>
            <a:pPr lvl="1">
              <a:buFont typeface="Wingdings" pitchFamily="2" charset="2"/>
              <a:buChar char="§"/>
            </a:pPr>
            <a:r>
              <a:rPr lang="en-ID" b="1" dirty="0"/>
              <a:t>Approach: </a:t>
            </a:r>
            <a:r>
              <a:rPr lang="en-US" dirty="0"/>
              <a:t>Uses an orthogonal transformation to convert bigger set of features intro smaller set of linearly uncorrelated variables called principal components. </a:t>
            </a:r>
            <a:endParaRPr lang="en-ID" dirty="0"/>
          </a:p>
          <a:p>
            <a:pPr>
              <a:buFont typeface="Wingdings" pitchFamily="2" charset="2"/>
              <a:buChar char="§"/>
            </a:pPr>
            <a:r>
              <a:rPr lang="en-ID" b="1"/>
              <a:t>SVD: Singular Value Decomposition</a:t>
            </a:r>
          </a:p>
          <a:p>
            <a:pPr lvl="1">
              <a:buFont typeface="Wingdings" pitchFamily="2" charset="2"/>
              <a:buChar char="§"/>
            </a:pPr>
            <a:r>
              <a:rPr lang="en-ID" b="1" dirty="0"/>
              <a:t>Approach</a:t>
            </a:r>
            <a:r>
              <a:rPr lang="en-ID" dirty="0"/>
              <a:t>: Use matrix decomposition to find best projection axis with minimum reconstruction error. </a:t>
            </a:r>
          </a:p>
          <a:p>
            <a:pPr>
              <a:buFont typeface="Wingdings" pitchFamily="2" charset="2"/>
              <a:buChar char="§"/>
            </a:pPr>
            <a:endParaRPr lang="en-US"/>
          </a:p>
        </p:txBody>
      </p:sp>
    </p:spTree>
    <p:extLst>
      <p:ext uri="{BB962C8B-B14F-4D97-AF65-F5344CB8AC3E}">
        <p14:creationId xmlns:p14="http://schemas.microsoft.com/office/powerpoint/2010/main" val="1661046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vs PCA</a:t>
            </a:r>
          </a:p>
        </p:txBody>
      </p:sp>
      <p:grpSp>
        <p:nvGrpSpPr>
          <p:cNvPr id="3" name="Group 2"/>
          <p:cNvGrpSpPr/>
          <p:nvPr/>
        </p:nvGrpSpPr>
        <p:grpSpPr>
          <a:xfrm>
            <a:off x="925286" y="1821316"/>
            <a:ext cx="9518197" cy="4038600"/>
            <a:chOff x="925286" y="1821316"/>
            <a:chExt cx="9518197" cy="403860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86" y="1821316"/>
              <a:ext cx="423862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833" y="1821316"/>
              <a:ext cx="329565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925286" y="6008914"/>
            <a:ext cx="4238624" cy="400110"/>
          </a:xfrm>
          <a:prstGeom prst="rect">
            <a:avLst/>
          </a:prstGeom>
          <a:noFill/>
        </p:spPr>
        <p:txBody>
          <a:bodyPr wrap="square" rtlCol="0">
            <a:spAutoFit/>
          </a:bodyPr>
          <a:lstStyle/>
          <a:p>
            <a:pPr algn="ctr"/>
            <a:r>
              <a:rPr lang="en-US" sz="2000" dirty="0">
                <a:hlinkClick r:id="rId4"/>
              </a:rPr>
              <a:t>StatsQuest</a:t>
            </a:r>
            <a:r>
              <a:rPr lang="en-US" sz="2000">
                <a:hlinkClick r:id="rId4"/>
              </a:rPr>
              <a:t> LDA</a:t>
            </a:r>
            <a:endParaRPr lang="en-US" sz="2000"/>
          </a:p>
        </p:txBody>
      </p:sp>
      <p:sp>
        <p:nvSpPr>
          <p:cNvPr id="7" name="TextBox 6"/>
          <p:cNvSpPr txBox="1"/>
          <p:nvPr/>
        </p:nvSpPr>
        <p:spPr>
          <a:xfrm>
            <a:off x="6847114" y="6008914"/>
            <a:ext cx="4238624" cy="400110"/>
          </a:xfrm>
          <a:prstGeom prst="rect">
            <a:avLst/>
          </a:prstGeom>
          <a:noFill/>
        </p:spPr>
        <p:txBody>
          <a:bodyPr wrap="square" rtlCol="0">
            <a:spAutoFit/>
          </a:bodyPr>
          <a:lstStyle/>
          <a:p>
            <a:pPr algn="ctr"/>
            <a:r>
              <a:rPr lang="en-US" sz="2000" dirty="0">
                <a:hlinkClick r:id="rId5"/>
              </a:rPr>
              <a:t>StatsQuest</a:t>
            </a:r>
            <a:r>
              <a:rPr lang="en-US" sz="2000">
                <a:hlinkClick r:id="rId5"/>
              </a:rPr>
              <a:t> PCA</a:t>
            </a:r>
            <a:endParaRPr lang="en-US" sz="2000"/>
          </a:p>
        </p:txBody>
      </p:sp>
    </p:spTree>
    <p:extLst>
      <p:ext uri="{BB962C8B-B14F-4D97-AF65-F5344CB8AC3E}">
        <p14:creationId xmlns:p14="http://schemas.microsoft.com/office/powerpoint/2010/main" val="891223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3816095" cy="1938076"/>
          </a:xfrm>
        </p:spPr>
        <p:txBody>
          <a:bodyPr>
            <a:normAutofit/>
          </a:bodyPr>
          <a:lstStyle/>
          <a:p>
            <a:r>
              <a:rPr lang="en-ID" dirty="0"/>
              <a:t>Linear Discriminant Analysis</a:t>
            </a:r>
            <a:endParaRPr lang="en-US" dirty="0"/>
          </a:p>
        </p:txBody>
      </p:sp>
      <p:sp>
        <p:nvSpPr>
          <p:cNvPr id="3" name="Content Placeholder 2"/>
          <p:cNvSpPr>
            <a:spLocks noGrp="1"/>
          </p:cNvSpPr>
          <p:nvPr>
            <p:ph idx="1"/>
          </p:nvPr>
        </p:nvSpPr>
        <p:spPr>
          <a:xfrm>
            <a:off x="838201" y="2482589"/>
            <a:ext cx="3816096" cy="3694373"/>
          </a:xfrm>
        </p:spPr>
        <p:txBody>
          <a:bodyPr>
            <a:normAutofit/>
          </a:bodyPr>
          <a:lstStyle/>
          <a:p>
            <a:pPr>
              <a:buFont typeface="Wingdings" pitchFamily="2" charset="2"/>
              <a:buChar char="§"/>
            </a:pPr>
            <a:r>
              <a:rPr lang="en-ID" sz="2000" b="1" dirty="0"/>
              <a:t>LDA: Pick a new dimension that gives:</a:t>
            </a:r>
          </a:p>
          <a:p>
            <a:pPr lvl="1">
              <a:buFont typeface="Wingdings" pitchFamily="2" charset="2"/>
              <a:buChar char="§"/>
            </a:pPr>
            <a:r>
              <a:rPr lang="en-ID" sz="2000" dirty="0"/>
              <a:t>Maximum separation of means of projected classes</a:t>
            </a:r>
          </a:p>
          <a:p>
            <a:pPr lvl="1">
              <a:buFont typeface="Wingdings" pitchFamily="2" charset="2"/>
              <a:buChar char="§"/>
            </a:pPr>
            <a:r>
              <a:rPr lang="en-ID" sz="2000" dirty="0"/>
              <a:t>Minimum variance between each projected class</a:t>
            </a:r>
          </a:p>
          <a:p>
            <a:pPr>
              <a:buFont typeface="Wingdings" pitchFamily="2" charset="2"/>
              <a:buChar char="§"/>
            </a:pPr>
            <a:r>
              <a:rPr lang="en-ID" sz="2000" b="1" dirty="0"/>
              <a:t>Solution: </a:t>
            </a:r>
            <a:r>
              <a:rPr lang="en-ID" sz="2000" dirty="0"/>
              <a:t>Eigenvectors based on between-class and within-class covariance matrices.</a:t>
            </a:r>
            <a:endParaRPr lang="en-US" sz="2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 b="18564"/>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83"/>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2813221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Linear Discriminant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buFont typeface="Wingdings" pitchFamily="2" charset="2"/>
                  <a:buChar char="§"/>
                </a:pPr>
                <a:r>
                  <a:rPr lang="en-ID" sz="2400" b="1" dirty="0">
                    <a:solidFill>
                      <a:srgbClr val="0070C0"/>
                    </a:solidFill>
                  </a:rPr>
                  <a:t>LDA Definition</a:t>
                </a:r>
                <a:r>
                  <a:rPr lang="en-ID" sz="2400" dirty="0">
                    <a:solidFill>
                      <a:srgbClr val="0070C0"/>
                    </a:solidFill>
                  </a:rPr>
                  <a:t>: </a:t>
                </a:r>
                <a:r>
                  <a:rPr lang="en-ID" sz="2400" dirty="0"/>
                  <a:t>A linear combination of features separates two or more classes. It is </a:t>
                </a:r>
                <a:r>
                  <a:rPr lang="en-US" sz="2400" dirty="0"/>
                  <a:t>a supervised dimensionality reduction technique to be used with continuous independent variables and a categorical dependent variables. LDA does classification by assuming that the data within each class are </a:t>
                </a:r>
                <a:r>
                  <a:rPr lang="en-US" sz="2400" b="1" dirty="0">
                    <a:solidFill>
                      <a:srgbClr val="0070C0"/>
                    </a:solidFill>
                  </a:rPr>
                  <a:t>normally distributed</a:t>
                </a:r>
                <a:r>
                  <a:rPr lang="en-US" sz="2400" dirty="0"/>
                  <a:t>:</a:t>
                </a:r>
              </a:p>
              <a:p>
                <a:pPr marL="0" indent="0">
                  <a:buNone/>
                </a:pPr>
                <a:endParaRPr lang="en-ID" sz="2400" dirty="0"/>
              </a:p>
              <a:p>
                <a:pPr>
                  <a:buFont typeface="Wingdings" pitchFamily="2" charset="2"/>
                  <a:buChar char="§"/>
                </a:pPr>
                <a:endParaRPr lang="en-US" sz="2400" dirty="0"/>
              </a:p>
              <a:p>
                <a:pPr>
                  <a:buFont typeface="Wingdings" pitchFamily="2" charset="2"/>
                  <a:buChar char="§"/>
                </a:pPr>
                <a:r>
                  <a:rPr lang="en-US" sz="2400" dirty="0"/>
                  <a:t>We allow each class to have its own mean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a:ea typeface="Cambria Math"/>
                          </a:rPr>
                          <m:t>𝜇</m:t>
                        </m:r>
                      </m:e>
                      <m:sub>
                        <m:r>
                          <a:rPr lang="en-ID" sz="2400" b="0" i="1" smtClean="0">
                            <a:latin typeface="Cambria Math"/>
                          </a:rPr>
                          <m:t>𝑘</m:t>
                        </m:r>
                      </m:sub>
                    </m:sSub>
                  </m:oMath>
                </a14:m>
                <a:r>
                  <a:rPr lang="en-US" sz="2400" dirty="0"/>
                  <a:t> , but we assume a common variance matrix </a:t>
                </a:r>
                <a14:m>
                  <m:oMath xmlns:m="http://schemas.openxmlformats.org/officeDocument/2006/math">
                    <m:r>
                      <m:rPr>
                        <m:sty m:val="p"/>
                      </m:rPr>
                      <a:rPr lang="el-GR" sz="2400" i="1" smtClean="0">
                        <a:latin typeface="Cambria Math"/>
                        <a:ea typeface="Cambria Math"/>
                      </a:rPr>
                      <m:t>Σ</m:t>
                    </m:r>
                  </m:oMath>
                </a14:m>
                <a:r>
                  <a:rPr lang="en-US" sz="2400" dirty="0"/>
                  <a:t>. Thus</a:t>
                </a:r>
              </a:p>
              <a:p>
                <a:pPr>
                  <a:buFont typeface="Wingdings" pitchFamily="2" charset="2"/>
                  <a:buChar char="§"/>
                </a:pPr>
                <a:endParaRPr lang="en-ID" sz="2400" dirty="0"/>
              </a:p>
              <a:p>
                <a:pPr>
                  <a:buFont typeface="Wingdings" pitchFamily="2" charset="2"/>
                  <a:buChar char="§"/>
                </a:pPr>
                <a:endParaRPr lang="en-ID" sz="2400" dirty="0"/>
              </a:p>
              <a:p>
                <a:pPr>
                  <a:buFont typeface="Wingdings" pitchFamily="2" charset="2"/>
                  <a:buChar char="§"/>
                </a:pPr>
                <a:endParaRPr lang="en-ID" sz="2400" dirty="0"/>
              </a:p>
              <a:p>
                <a:pPr>
                  <a:buFont typeface="Wingdings" pitchFamily="2" charset="2"/>
                  <a:buChar char="§"/>
                </a:pPr>
                <a:r>
                  <a:rPr lang="en-ID" sz="2400" b="1" dirty="0">
                    <a:solidFill>
                      <a:srgbClr val="0070C0"/>
                    </a:solidFill>
                  </a:rPr>
                  <a:t>LDA Task: </a:t>
                </a:r>
                <a:r>
                  <a:rPr lang="en-ID" sz="2400" dirty="0"/>
                  <a:t>Find </a:t>
                </a:r>
                <a:r>
                  <a:rPr lang="en-ID" sz="2400" i="1" dirty="0"/>
                  <a:t>k</a:t>
                </a:r>
                <a:r>
                  <a:rPr lang="en-ID" sz="2400" dirty="0"/>
                  <a:t> so that                                             is the largest.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38" t="-2241" r="-1159"/>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530" y="3126030"/>
            <a:ext cx="4737099" cy="543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241" y="4418015"/>
            <a:ext cx="6919384" cy="87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191" y="5631992"/>
            <a:ext cx="2768602" cy="368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5639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D" sz="3600"/>
              <a:t>Scopes of EA</a:t>
            </a:r>
            <a:endParaRPr lang="en-US" sz="3600"/>
          </a:p>
        </p:txBody>
      </p:sp>
      <p:sp>
        <p:nvSpPr>
          <p:cNvPr id="3" name="Content Placeholder 2"/>
          <p:cNvSpPr>
            <a:spLocks noGrp="1"/>
          </p:cNvSpPr>
          <p:nvPr>
            <p:ph idx="1"/>
          </p:nvPr>
        </p:nvSpPr>
        <p:spPr>
          <a:xfrm>
            <a:off x="643469" y="1782981"/>
            <a:ext cx="4008384" cy="4393982"/>
          </a:xfrm>
        </p:spPr>
        <p:txBody>
          <a:bodyPr>
            <a:normAutofit/>
          </a:bodyPr>
          <a:lstStyle/>
          <a:p>
            <a:r>
              <a:rPr lang="en-US" sz="2000" b="1"/>
              <a:t>Not the same thing...</a:t>
            </a:r>
          </a:p>
          <a:p>
            <a:r>
              <a:rPr lang="en-US" sz="2000" b="1"/>
              <a:t>Probability</a:t>
            </a:r>
            <a:r>
              <a:rPr lang="en-US" sz="2000"/>
              <a:t> teaches us how to predict future events.</a:t>
            </a:r>
          </a:p>
          <a:p>
            <a:r>
              <a:rPr lang="en-US" sz="2000" b="1"/>
              <a:t>Statistics</a:t>
            </a:r>
            <a:r>
              <a:rPr lang="en-US" sz="2000"/>
              <a:t> focuses on analysis of the frequency of past events.  </a:t>
            </a:r>
          </a:p>
          <a:p>
            <a:r>
              <a:rPr lang="en-US" sz="2000"/>
              <a:t>Statistics is how we learn from past experiences.</a:t>
            </a:r>
          </a:p>
          <a:p>
            <a:r>
              <a:rPr lang="en-US" sz="2000" b="1"/>
              <a:t>Exploratory Data Analysis (EA) </a:t>
            </a:r>
            <a:r>
              <a:rPr lang="en-US" sz="2000"/>
              <a:t>is concerned with “how to best learn from what data we have”. </a:t>
            </a:r>
          </a:p>
        </p:txBody>
      </p:sp>
      <p:grpSp>
        <p:nvGrpSpPr>
          <p:cNvPr id="74" name="Group 7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5" name="Rectangle 7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708" y="1782982"/>
            <a:ext cx="4012432" cy="21165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8" name="Group 7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9" name="Isosceles Triangle 7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95320" y="4532034"/>
            <a:ext cx="6253212" cy="11412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2624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Linear Discriminant Analysis</a:t>
            </a:r>
            <a:endParaRPr lang="en-US" dirty="0"/>
          </a:p>
        </p:txBody>
      </p:sp>
      <p:sp>
        <p:nvSpPr>
          <p:cNvPr id="3" name="Content Placeholder 2"/>
          <p:cNvSpPr>
            <a:spLocks noGrp="1"/>
          </p:cNvSpPr>
          <p:nvPr>
            <p:ph idx="1"/>
          </p:nvPr>
        </p:nvSpPr>
        <p:spPr>
          <a:xfrm>
            <a:off x="838200" y="1825624"/>
            <a:ext cx="10515600" cy="4854575"/>
          </a:xfrm>
        </p:spPr>
        <p:txBody>
          <a:bodyPr>
            <a:noAutofit/>
          </a:bodyPr>
          <a:lstStyle/>
          <a:p>
            <a:pPr>
              <a:buFont typeface="Wingdings" pitchFamily="2" charset="2"/>
              <a:buChar char="§"/>
            </a:pPr>
            <a:r>
              <a:rPr lang="en-US" sz="2200" b="1" dirty="0">
                <a:solidFill>
                  <a:srgbClr val="0070C0"/>
                </a:solidFill>
              </a:rPr>
              <a:t>The linear discriminant functions are derived from the relation:</a:t>
            </a:r>
          </a:p>
          <a:p>
            <a:pPr>
              <a:buFont typeface="Wingdings" pitchFamily="2" charset="2"/>
              <a:buChar char="§"/>
            </a:pPr>
            <a:endParaRPr lang="en-ID" sz="2200" dirty="0"/>
          </a:p>
          <a:p>
            <a:pPr>
              <a:buFont typeface="Wingdings" pitchFamily="2" charset="2"/>
              <a:buChar char="§"/>
            </a:pPr>
            <a:endParaRPr lang="en-ID" sz="2200" dirty="0"/>
          </a:p>
          <a:p>
            <a:pPr>
              <a:buFont typeface="Wingdings" pitchFamily="2" charset="2"/>
              <a:buChar char="§"/>
            </a:pPr>
            <a:endParaRPr lang="en-ID" sz="2200" dirty="0"/>
          </a:p>
          <a:p>
            <a:pPr>
              <a:buFont typeface="Wingdings" pitchFamily="2" charset="2"/>
              <a:buChar char="§"/>
            </a:pPr>
            <a:endParaRPr lang="en-ID" sz="2200" dirty="0"/>
          </a:p>
          <a:p>
            <a:pPr>
              <a:buFont typeface="Wingdings" pitchFamily="2" charset="2"/>
              <a:buChar char="§"/>
            </a:pPr>
            <a:endParaRPr lang="en-ID" sz="2200" dirty="0"/>
          </a:p>
          <a:p>
            <a:pPr>
              <a:buFont typeface="Wingdings" pitchFamily="2" charset="2"/>
              <a:buChar char="§"/>
            </a:pPr>
            <a:r>
              <a:rPr lang="en-ID" sz="2200" dirty="0"/>
              <a:t>And we denote: </a:t>
            </a:r>
          </a:p>
          <a:p>
            <a:pPr>
              <a:buFont typeface="Wingdings" pitchFamily="2" charset="2"/>
              <a:buChar char="§"/>
            </a:pPr>
            <a:endParaRPr lang="en-ID" sz="2200" dirty="0"/>
          </a:p>
          <a:p>
            <a:pPr>
              <a:buFont typeface="Wingdings" pitchFamily="2" charset="2"/>
              <a:buChar char="§"/>
            </a:pPr>
            <a:r>
              <a:rPr lang="en-ID" sz="2200" b="1" dirty="0">
                <a:solidFill>
                  <a:srgbClr val="0070C0"/>
                </a:solidFill>
              </a:rPr>
              <a:t>The decision rule is: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2288646"/>
            <a:ext cx="8392583" cy="164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4200524"/>
            <a:ext cx="5893858" cy="716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9534" y="5208739"/>
            <a:ext cx="3200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1238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a:t>LDA Algorithms</a:t>
            </a:r>
            <a:endParaRPr lang="en-US" dirty="0"/>
          </a:p>
        </p:txBody>
      </p:sp>
      <p:sp>
        <p:nvSpPr>
          <p:cNvPr id="3" name="Content Placeholder 2"/>
          <p:cNvSpPr>
            <a:spLocks noGrp="1"/>
          </p:cNvSpPr>
          <p:nvPr>
            <p:ph idx="1"/>
          </p:nvPr>
        </p:nvSpPr>
        <p:spPr>
          <a:xfrm>
            <a:off x="838199" y="1825625"/>
            <a:ext cx="6657615" cy="4351338"/>
          </a:xfrm>
        </p:spPr>
        <p:txBody>
          <a:bodyPr>
            <a:noAutofit/>
          </a:bodyPr>
          <a:lstStyle/>
          <a:p>
            <a:pPr marL="0" indent="0">
              <a:buNone/>
            </a:pPr>
            <a:r>
              <a:rPr lang="en-ID" sz="2400" b="1">
                <a:solidFill>
                  <a:srgbClr val="0070C0"/>
                </a:solidFill>
              </a:rPr>
              <a:t>Two main algorithms for LDA: </a:t>
            </a:r>
          </a:p>
          <a:p>
            <a:pPr lvl="1">
              <a:buFont typeface="Wingdings" pitchFamily="2" charset="2"/>
              <a:buChar char="§"/>
            </a:pPr>
            <a:r>
              <a:rPr lang="en-ID" b="1">
                <a:solidFill>
                  <a:srgbClr val="0070C0"/>
                </a:solidFill>
              </a:rPr>
              <a:t>Fisher Discriminant Analysis</a:t>
            </a:r>
          </a:p>
          <a:p>
            <a:pPr lvl="2">
              <a:buFont typeface="Wingdings" pitchFamily="2" charset="2"/>
              <a:buChar char="§"/>
            </a:pPr>
            <a:r>
              <a:rPr lang="en-US" sz="2400"/>
              <a:t>Gaussian classification rule with equal prior probabilities.</a:t>
            </a:r>
            <a:endParaRPr lang="en-ID" sz="2400"/>
          </a:p>
          <a:p>
            <a:pPr lvl="1">
              <a:buFont typeface="Wingdings" pitchFamily="2" charset="2"/>
              <a:buChar char="§"/>
            </a:pPr>
            <a:r>
              <a:rPr lang="en-ID" b="1">
                <a:solidFill>
                  <a:srgbClr val="0070C0"/>
                </a:solidFill>
              </a:rPr>
              <a:t>LDA by Optimal Scoring</a:t>
            </a:r>
          </a:p>
          <a:p>
            <a:pPr lvl="2">
              <a:buFont typeface="Wingdings" pitchFamily="2" charset="2"/>
              <a:buChar char="§"/>
            </a:pPr>
            <a:r>
              <a:rPr lang="en-US" sz="2400"/>
              <a:t>Use  multivariate linear regression on derived responses.</a:t>
            </a:r>
            <a:endParaRPr lang="en-ID"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5815" y="1825625"/>
            <a:ext cx="4576442" cy="3427914"/>
          </a:xfrm>
          <a:prstGeom prst="rect">
            <a:avLst/>
          </a:prstGeom>
        </p:spPr>
      </p:pic>
    </p:spTree>
    <p:extLst>
      <p:ext uri="{BB962C8B-B14F-4D97-AF65-F5344CB8AC3E}">
        <p14:creationId xmlns:p14="http://schemas.microsoft.com/office/powerpoint/2010/main" val="561719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Advanced Topic on LDA (Reading Material)</a:t>
            </a:r>
            <a:endParaRPr lang="en-US" dirty="0"/>
          </a:p>
        </p:txBody>
      </p:sp>
      <p:sp>
        <p:nvSpPr>
          <p:cNvPr id="3" name="Content Placeholder 2"/>
          <p:cNvSpPr>
            <a:spLocks noGrp="1"/>
          </p:cNvSpPr>
          <p:nvPr>
            <p:ph idx="1"/>
          </p:nvPr>
        </p:nvSpPr>
        <p:spPr/>
        <p:txBody>
          <a:bodyPr>
            <a:normAutofit/>
          </a:bodyPr>
          <a:lstStyle/>
          <a:p>
            <a:pPr marL="457200" lvl="1" indent="0">
              <a:buNone/>
            </a:pPr>
            <a:r>
              <a:rPr lang="en-ID" b="1" dirty="0">
                <a:solidFill>
                  <a:srgbClr val="0070C0"/>
                </a:solidFill>
              </a:rPr>
              <a:t>FDA Generalization:</a:t>
            </a:r>
          </a:p>
          <a:p>
            <a:pPr marL="457200" lvl="1" indent="0">
              <a:buNone/>
            </a:pPr>
            <a:endParaRPr lang="en-ID" b="1" dirty="0">
              <a:solidFill>
                <a:srgbClr val="0070C0"/>
              </a:solidFill>
            </a:endParaRPr>
          </a:p>
          <a:p>
            <a:pPr lvl="1">
              <a:buFont typeface="Wingdings" pitchFamily="2" charset="2"/>
              <a:buChar char="§"/>
            </a:pPr>
            <a:r>
              <a:rPr lang="en-ID" b="1" dirty="0">
                <a:solidFill>
                  <a:srgbClr val="0070C0"/>
                </a:solidFill>
              </a:rPr>
              <a:t>FDA</a:t>
            </a:r>
            <a:r>
              <a:rPr lang="en-ID" dirty="0"/>
              <a:t> – Flexible Discriminant Analysis</a:t>
            </a:r>
          </a:p>
          <a:p>
            <a:pPr lvl="2">
              <a:buFont typeface="Wingdings" pitchFamily="2" charset="2"/>
              <a:buChar char="§"/>
            </a:pPr>
            <a:r>
              <a:rPr lang="en-US" sz="2400" dirty="0"/>
              <a:t>Allow non-linear decision boundary</a:t>
            </a:r>
            <a:endParaRPr lang="en-ID" sz="2400" dirty="0"/>
          </a:p>
          <a:p>
            <a:pPr lvl="1">
              <a:buFont typeface="Wingdings" pitchFamily="2" charset="2"/>
              <a:buChar char="§"/>
            </a:pPr>
            <a:r>
              <a:rPr lang="en-ID" b="1" dirty="0">
                <a:solidFill>
                  <a:srgbClr val="0070C0"/>
                </a:solidFill>
              </a:rPr>
              <a:t>PDA</a:t>
            </a:r>
            <a:r>
              <a:rPr lang="en-ID" dirty="0"/>
              <a:t> – Penalized Discriminant Analysis</a:t>
            </a:r>
          </a:p>
          <a:p>
            <a:pPr lvl="2">
              <a:buFont typeface="Wingdings" pitchFamily="2" charset="2"/>
              <a:buChar char="§"/>
            </a:pPr>
            <a:r>
              <a:rPr lang="en-US" sz="2400" dirty="0"/>
              <a:t>Expand the predictors into a large basis set, and then penalize its coefficients to be smooth</a:t>
            </a:r>
            <a:endParaRPr lang="en-ID" sz="2400" dirty="0"/>
          </a:p>
          <a:p>
            <a:pPr lvl="1">
              <a:buFont typeface="Wingdings" pitchFamily="2" charset="2"/>
              <a:buChar char="§"/>
            </a:pPr>
            <a:r>
              <a:rPr lang="en-ID" b="1" dirty="0">
                <a:solidFill>
                  <a:srgbClr val="0070C0"/>
                </a:solidFill>
              </a:rPr>
              <a:t>MDA</a:t>
            </a:r>
            <a:r>
              <a:rPr lang="en-ID" dirty="0"/>
              <a:t> – Mixture Discriminant Analysis</a:t>
            </a:r>
          </a:p>
          <a:p>
            <a:pPr lvl="2">
              <a:buFont typeface="Wingdings" pitchFamily="2" charset="2"/>
              <a:buChar char="§"/>
            </a:pPr>
            <a:r>
              <a:rPr lang="en-US" sz="2400" dirty="0"/>
              <a:t>Model each class by a mixture of two or more Gaussians with different centroids but same covariance, rather than a single Gaussian distribution as in LDA</a:t>
            </a:r>
          </a:p>
          <a:p>
            <a:pPr>
              <a:buFont typeface="Wingdings" pitchFamily="2" charset="2"/>
              <a:buChar char="§"/>
            </a:pPr>
            <a:endParaRPr lang="en-US" sz="3200" dirty="0"/>
          </a:p>
        </p:txBody>
      </p:sp>
    </p:spTree>
    <p:extLst>
      <p:ext uri="{BB962C8B-B14F-4D97-AF65-F5344CB8AC3E}">
        <p14:creationId xmlns:p14="http://schemas.microsoft.com/office/powerpoint/2010/main" val="963716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Principal Component Analysis</a:t>
            </a:r>
            <a:endParaRPr lang="en-US" dirty="0"/>
          </a:p>
        </p:txBody>
      </p:sp>
      <p:sp>
        <p:nvSpPr>
          <p:cNvPr id="3" name="Content Placeholder 2"/>
          <p:cNvSpPr>
            <a:spLocks noGrp="1"/>
          </p:cNvSpPr>
          <p:nvPr>
            <p:ph idx="1"/>
          </p:nvPr>
        </p:nvSpPr>
        <p:spPr/>
        <p:txBody>
          <a:bodyPr>
            <a:normAutofit/>
          </a:bodyPr>
          <a:lstStyle/>
          <a:p>
            <a:pPr algn="just">
              <a:buFont typeface="Wingdings" pitchFamily="2" charset="2"/>
              <a:buChar char="§"/>
            </a:pPr>
            <a:r>
              <a:rPr lang="en-US" sz="2400" b="1" dirty="0">
                <a:solidFill>
                  <a:srgbClr val="0070C0"/>
                </a:solidFill>
              </a:rPr>
              <a:t>PCA is “an orthogonal linear transformation that transfers the data to a new coordinate system such that the greatest variance by any projection of the data comes to lie on the first coordinate (first principal component), the second greatest variance lies on the second coordinate (second principal component), and so on.”</a:t>
            </a:r>
          </a:p>
          <a:p>
            <a:pPr marL="0" indent="0" algn="just">
              <a:buNone/>
            </a:pPr>
            <a:endParaRPr lang="en-US" sz="2400" dirty="0"/>
          </a:p>
          <a:p>
            <a:pPr>
              <a:buFont typeface="Wingdings" pitchFamily="2" charset="2"/>
              <a:buChar char="§"/>
            </a:pPr>
            <a:r>
              <a:rPr lang="en-US" sz="2400" dirty="0"/>
              <a:t>An exploratory technique to reduce the dimensionality of the data set, used to:</a:t>
            </a:r>
          </a:p>
          <a:p>
            <a:pPr marL="914400" lvl="1" indent="-457200">
              <a:buFont typeface="+mj-lt"/>
              <a:buAutoNum type="arabicPeriod"/>
            </a:pPr>
            <a:r>
              <a:rPr lang="en-US" dirty="0"/>
              <a:t>Reduce number of dimensions in data</a:t>
            </a:r>
          </a:p>
          <a:p>
            <a:pPr marL="914400" lvl="1" indent="-457200">
              <a:buFont typeface="+mj-lt"/>
              <a:buAutoNum type="arabicPeriod"/>
            </a:pPr>
            <a:r>
              <a:rPr lang="en-US" dirty="0"/>
              <a:t>Find patterns in high-dimensional data</a:t>
            </a:r>
          </a:p>
          <a:p>
            <a:pPr marL="914400" lvl="1" indent="-457200">
              <a:buFont typeface="+mj-lt"/>
              <a:buAutoNum type="arabicPeriod"/>
            </a:pPr>
            <a:r>
              <a:rPr lang="en-US" dirty="0"/>
              <a:t>Visualize data of high dimensionality</a:t>
            </a:r>
          </a:p>
          <a:p>
            <a:pPr>
              <a:buFont typeface="Wingdings" pitchFamily="2" charset="2"/>
              <a:buChar char="§"/>
            </a:pPr>
            <a:endParaRPr lang="en-US" sz="2400" dirty="0"/>
          </a:p>
        </p:txBody>
      </p:sp>
    </p:spTree>
    <p:extLst>
      <p:ext uri="{BB962C8B-B14F-4D97-AF65-F5344CB8AC3E}">
        <p14:creationId xmlns:p14="http://schemas.microsoft.com/office/powerpoint/2010/main" val="2865653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ID" sz="3800"/>
              <a:t>Principal Component Analysis</a:t>
            </a:r>
            <a:endParaRPr lang="en-US" sz="3800"/>
          </a:p>
        </p:txBody>
      </p:sp>
      <p:sp>
        <p:nvSpPr>
          <p:cNvPr id="7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807208"/>
            <a:ext cx="3429000" cy="3410712"/>
          </a:xfrm>
        </p:spPr>
        <p:txBody>
          <a:bodyPr anchor="t">
            <a:normAutofit/>
          </a:bodyPr>
          <a:lstStyle/>
          <a:p>
            <a:r>
              <a:rPr lang="en-US" sz="2200" b="1"/>
              <a:t>PCA decomposes a dataset into a set of successive orthogonal components that explain a maximum amount of variance.</a:t>
            </a:r>
          </a:p>
        </p:txBody>
      </p:sp>
      <p:grpSp>
        <p:nvGrpSpPr>
          <p:cNvPr id="6" name="Group 5"/>
          <p:cNvGrpSpPr/>
          <p:nvPr/>
        </p:nvGrpSpPr>
        <p:grpSpPr>
          <a:xfrm>
            <a:off x="4654296" y="2096182"/>
            <a:ext cx="6903720" cy="2665636"/>
            <a:chOff x="838200" y="2535663"/>
            <a:chExt cx="10308771" cy="3980381"/>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74473"/>
              <a:ext cx="3287486" cy="3213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686" y="2650675"/>
              <a:ext cx="3111446" cy="3237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13" y="5779043"/>
              <a:ext cx="3113315" cy="73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8781" y="5779043"/>
              <a:ext cx="3038352" cy="654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1920" y="2535663"/>
              <a:ext cx="3405051" cy="3405051"/>
            </a:xfrm>
            <a:prstGeom prst="rect">
              <a:avLst/>
            </a:prstGeom>
          </p:spPr>
        </p:pic>
        <p:sp>
          <p:nvSpPr>
            <p:cNvPr id="5" name="TextBox 4"/>
            <p:cNvSpPr txBox="1"/>
            <p:nvPr/>
          </p:nvSpPr>
          <p:spPr>
            <a:xfrm>
              <a:off x="7979228" y="6092479"/>
              <a:ext cx="2062616" cy="369332"/>
            </a:xfrm>
            <a:prstGeom prst="rect">
              <a:avLst/>
            </a:prstGeom>
            <a:noFill/>
          </p:spPr>
          <p:txBody>
            <a:bodyPr wrap="none" rtlCol="0">
              <a:normAutofit/>
            </a:bodyPr>
            <a:lstStyle/>
            <a:p>
              <a:pPr>
                <a:lnSpc>
                  <a:spcPct val="90000"/>
                </a:lnSpc>
                <a:spcAft>
                  <a:spcPts val="600"/>
                </a:spcAft>
              </a:pPr>
              <a:r>
                <a:rPr lang="en-US" sz="900"/>
                <a:t>Try: </a:t>
              </a:r>
              <a:r>
                <a:rPr lang="en-US" sz="900">
                  <a:hlinkClick r:id="rId7"/>
                </a:rPr>
                <a:t>PCA Web Demo</a:t>
              </a:r>
              <a:endParaRPr lang="en-US" sz="900"/>
            </a:p>
          </p:txBody>
        </p:sp>
      </p:grpSp>
    </p:spTree>
    <p:extLst>
      <p:ext uri="{BB962C8B-B14F-4D97-AF65-F5344CB8AC3E}">
        <p14:creationId xmlns:p14="http://schemas.microsoft.com/office/powerpoint/2010/main" val="3395724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sp>
        <p:nvSpPr>
          <p:cNvPr id="3" name="Content Placeholder 2"/>
          <p:cNvSpPr>
            <a:spLocks noGrp="1"/>
          </p:cNvSpPr>
          <p:nvPr>
            <p:ph idx="1"/>
          </p:nvPr>
        </p:nvSpPr>
        <p:spPr>
          <a:xfrm>
            <a:off x="838200" y="1825625"/>
            <a:ext cx="7979229" cy="4351338"/>
          </a:xfrm>
        </p:spPr>
        <p:txBody>
          <a:bodyPr>
            <a:normAutofit/>
          </a:bodyPr>
          <a:lstStyle/>
          <a:p>
            <a:pPr>
              <a:buFont typeface="Wingdings" pitchFamily="2" charset="2"/>
              <a:buChar char="§"/>
            </a:pPr>
            <a:r>
              <a:rPr lang="en-US" sz="2400" b="1" dirty="0">
                <a:solidFill>
                  <a:srgbClr val="0070C0"/>
                </a:solidFill>
              </a:rPr>
              <a:t>Keys to Interpret PCA: </a:t>
            </a:r>
          </a:p>
          <a:p>
            <a:pPr lvl="1">
              <a:buFont typeface="Wingdings" pitchFamily="2" charset="2"/>
              <a:buChar char="§"/>
            </a:pPr>
            <a:r>
              <a:rPr lang="en-US" sz="2200" b="1" dirty="0">
                <a:solidFill>
                  <a:srgbClr val="0070C0"/>
                </a:solidFill>
              </a:rPr>
              <a:t>Variance: </a:t>
            </a:r>
            <a:r>
              <a:rPr lang="en-US" sz="2200" dirty="0"/>
              <a:t>measure of the deviation from the mean for points in one dimension or measure of spread. </a:t>
            </a:r>
          </a:p>
          <a:p>
            <a:pPr lvl="1">
              <a:buFont typeface="Wingdings" pitchFamily="2" charset="2"/>
              <a:buChar char="§"/>
            </a:pPr>
            <a:r>
              <a:rPr lang="en-US" sz="2200" b="1" dirty="0">
                <a:solidFill>
                  <a:srgbClr val="0070C0"/>
                </a:solidFill>
              </a:rPr>
              <a:t>Covariance: </a:t>
            </a:r>
            <a:r>
              <a:rPr lang="en-US" sz="2200" dirty="0"/>
              <a:t>measure of how much each of the dimensions varies from the mean with respect to each other.</a:t>
            </a:r>
          </a:p>
          <a:p>
            <a:pPr lvl="2">
              <a:buFont typeface="Wingdings" pitchFamily="2" charset="2"/>
              <a:buChar char="§"/>
            </a:pPr>
            <a:r>
              <a:rPr lang="en-US" sz="2200" dirty="0"/>
              <a:t>+ Covariance: both increase of decrease together</a:t>
            </a:r>
          </a:p>
          <a:p>
            <a:pPr lvl="2">
              <a:buFont typeface="Wingdings" pitchFamily="2" charset="2"/>
              <a:buChar char="§"/>
            </a:pPr>
            <a:r>
              <a:rPr lang="en-US" sz="2200" dirty="0"/>
              <a:t>- Covariance: one increases other decreases</a:t>
            </a:r>
          </a:p>
          <a:p>
            <a:pPr lvl="2">
              <a:buFont typeface="Wingdings" pitchFamily="2" charset="2"/>
              <a:buChar char="§"/>
            </a:pPr>
            <a:r>
              <a:rPr lang="en-US" sz="2200" dirty="0"/>
              <a:t>0 Covariance: two dimension is independent.</a:t>
            </a:r>
          </a:p>
          <a:p>
            <a:pPr lvl="1"/>
            <a:r>
              <a:rPr lang="en-US" sz="2200" b="1" dirty="0">
                <a:solidFill>
                  <a:srgbClr val="0070C0"/>
                </a:solidFill>
              </a:rPr>
              <a:t>Covariance: </a:t>
            </a:r>
            <a:r>
              <a:rPr lang="en-US" sz="2200" dirty="0"/>
              <a:t>measure of how much each of the dimensions varies from the mean with respect to each other.</a:t>
            </a:r>
          </a:p>
          <a:p>
            <a:pPr lvl="1"/>
            <a:r>
              <a:rPr lang="en-US" sz="2200" b="1" dirty="0">
                <a:solidFill>
                  <a:srgbClr val="0070C0"/>
                </a:solidFill>
              </a:rPr>
              <a:t>Covariance Matrix: </a:t>
            </a:r>
            <a:r>
              <a:rPr lang="en-US" sz="2200" dirty="0"/>
              <a:t>Combination matrix of covariance</a:t>
            </a:r>
          </a:p>
          <a:p>
            <a:pPr lvl="1"/>
            <a:r>
              <a:rPr lang="en-US" sz="2200" b="1" dirty="0">
                <a:solidFill>
                  <a:srgbClr val="0070C0"/>
                </a:solidFill>
              </a:rPr>
              <a:t>Eigen Value and Eigen Vector: </a:t>
            </a:r>
            <a:r>
              <a:rPr lang="en-US" sz="2200" dirty="0">
                <a:solidFill>
                  <a:srgbClr val="0070C0"/>
                </a:solidFill>
              </a:rPr>
              <a:t> </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8902" y="2841852"/>
            <a:ext cx="3000375" cy="179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240" y="5594574"/>
            <a:ext cx="1993446" cy="467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668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for Embedding</a:t>
            </a:r>
          </a:p>
        </p:txBody>
      </p:sp>
      <p:sp>
        <p:nvSpPr>
          <p:cNvPr id="3" name="Content Placeholder 2"/>
          <p:cNvSpPr>
            <a:spLocks noGrp="1"/>
          </p:cNvSpPr>
          <p:nvPr>
            <p:ph idx="1"/>
          </p:nvPr>
        </p:nvSpPr>
        <p:spPr/>
        <p:txBody>
          <a:bodyPr>
            <a:normAutofit/>
          </a:bodyPr>
          <a:lstStyle/>
          <a:p>
            <a:pPr algn="just">
              <a:buFont typeface="Wingdings" pitchFamily="2" charset="2"/>
              <a:buChar char="§"/>
            </a:pPr>
            <a:r>
              <a:rPr lang="en-US" sz="2000" dirty="0"/>
              <a:t>An </a:t>
            </a:r>
            <a:r>
              <a:rPr lang="en-US" sz="2000" b="1" dirty="0">
                <a:solidFill>
                  <a:srgbClr val="0070C0"/>
                </a:solidFill>
              </a:rPr>
              <a:t>embedding</a:t>
            </a:r>
            <a:r>
              <a:rPr lang="en-US" sz="2000" dirty="0"/>
              <a:t> is a relatively low-dimensional space into which you can translate high-dimensional vectors. Embeddings make it easier to do ML on large inputs like sparse vectors representing words. Projector: </a:t>
            </a:r>
            <a:r>
              <a:rPr lang="en-US" sz="2000" dirty="0">
                <a:hlinkClick r:id="rId2"/>
              </a:rPr>
              <a:t>https://projector.tensorflow.org/</a:t>
            </a:r>
            <a:r>
              <a:rPr lang="en-US" sz="2000" dirty="0"/>
              <a:t> Video lecture </a:t>
            </a:r>
            <a:r>
              <a:rPr lang="en-US" sz="2000" dirty="0">
                <a:hlinkClick r:id="rId3"/>
              </a:rPr>
              <a:t>here</a:t>
            </a:r>
            <a:r>
              <a:rPr lang="en-US" sz="2000" dirty="0"/>
              <a:t>. </a:t>
            </a: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095" y="3199993"/>
            <a:ext cx="6543876" cy="2976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8" y="3106510"/>
            <a:ext cx="4125005" cy="29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918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Singular Value Decomposition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pitchFamily="2" charset="2"/>
                  <a:buChar char="§"/>
                </a:pPr>
                <a:r>
                  <a:rPr lang="en-US" sz="2400" dirty="0"/>
                  <a:t>Let </a:t>
                </a:r>
                <a:r>
                  <a:rPr lang="en-US" sz="2400" b="1" i="1" dirty="0"/>
                  <a:t>A</a:t>
                </a:r>
                <a:r>
                  <a:rPr lang="en-US" sz="2400" dirty="0"/>
                  <a:t> be an </a:t>
                </a:r>
                <a14:m>
                  <m:oMath xmlns:m="http://schemas.openxmlformats.org/officeDocument/2006/math">
                    <m:r>
                      <a:rPr lang="en-US" sz="2400" b="0" i="1" smtClean="0">
                        <a:latin typeface="Cambria Math"/>
                      </a:rPr>
                      <m:t>𝑚</m:t>
                    </m:r>
                    <m:r>
                      <a:rPr lang="en-US" sz="2400" b="0" i="1" smtClean="0">
                        <a:latin typeface="Cambria Math"/>
                      </a:rPr>
                      <m:t> </m:t>
                    </m:r>
                    <m:r>
                      <a:rPr lang="en-US" sz="2400" b="0" i="1" smtClean="0">
                        <a:latin typeface="Cambria Math"/>
                      </a:rPr>
                      <m:t>𝑥</m:t>
                    </m:r>
                    <m:r>
                      <a:rPr lang="en-US" sz="2400" b="0" i="1" smtClean="0">
                        <a:latin typeface="Cambria Math"/>
                      </a:rPr>
                      <m:t> </m:t>
                    </m:r>
                    <m:r>
                      <a:rPr lang="en-US" sz="2400" b="0" i="1" smtClean="0">
                        <a:latin typeface="Cambria Math"/>
                      </a:rPr>
                      <m:t>𝑛</m:t>
                    </m:r>
                  </m:oMath>
                </a14:m>
                <a:r>
                  <a:rPr lang="en-US" sz="2400" dirty="0"/>
                  <a:t> matrix. The Singular Value Decomposition(SVD) of </a:t>
                </a:r>
                <a:r>
                  <a:rPr lang="en-US" sz="2400" b="1" i="1" dirty="0"/>
                  <a:t>A</a:t>
                </a:r>
                <a:r>
                  <a:rPr lang="en-US" sz="2400" i="1" dirty="0"/>
                  <a:t>: </a:t>
                </a:r>
              </a:p>
              <a:p>
                <a:pPr>
                  <a:buFont typeface="Wingdings" pitchFamily="2" charset="2"/>
                  <a:buChar char="§"/>
                </a:pPr>
                <a:endParaRPr lang="en-US" sz="2400" i="1" dirty="0"/>
              </a:p>
              <a:p>
                <a:pPr>
                  <a:buFont typeface="Wingdings" pitchFamily="2" charset="2"/>
                  <a:buChar char="§"/>
                </a:pPr>
                <a:endParaRPr lang="en-US" sz="2400" i="1" dirty="0"/>
              </a:p>
              <a:p>
                <a:pPr>
                  <a:buFont typeface="Wingdings" pitchFamily="2" charset="2"/>
                  <a:buChar char="§"/>
                </a:pPr>
                <a:r>
                  <a:rPr lang="en-US" sz="2400" i="1" dirty="0"/>
                  <a:t>U</a:t>
                </a:r>
                <a:r>
                  <a:rPr lang="en-US" sz="2400" dirty="0"/>
                  <a:t> is orthogonal </a:t>
                </a:r>
                <a14:m>
                  <m:oMath xmlns:m="http://schemas.openxmlformats.org/officeDocument/2006/math">
                    <m:r>
                      <a:rPr lang="en-US" sz="2400" b="0" i="1" smtClean="0">
                        <a:latin typeface="Cambria Math"/>
                      </a:rPr>
                      <m:t>𝑚</m:t>
                    </m:r>
                    <m:r>
                      <a:rPr lang="en-US" sz="2400" b="0" i="1" smtClean="0">
                        <a:latin typeface="Cambria Math"/>
                      </a:rPr>
                      <m:t> </m:t>
                    </m:r>
                    <m:r>
                      <a:rPr lang="en-US" sz="2400" b="0" i="1" smtClean="0">
                        <a:latin typeface="Cambria Math"/>
                      </a:rPr>
                      <m:t>𝑥</m:t>
                    </m:r>
                    <m:r>
                      <a:rPr lang="en-US" sz="2400" b="0" i="1" smtClean="0">
                        <a:latin typeface="Cambria Math"/>
                      </a:rPr>
                      <m:t> </m:t>
                    </m:r>
                    <m:r>
                      <a:rPr lang="en-US" sz="2400" b="0" i="1" smtClean="0">
                        <a:latin typeface="Cambria Math"/>
                      </a:rPr>
                      <m:t>𝑟</m:t>
                    </m:r>
                  </m:oMath>
                </a14:m>
                <a:r>
                  <a:rPr lang="en-US" sz="2400" dirty="0"/>
                  <a:t>, </a:t>
                </a:r>
                <a:r>
                  <a:rPr lang="en-US" sz="2400" i="1" dirty="0"/>
                  <a:t>V</a:t>
                </a:r>
                <a:r>
                  <a:rPr lang="en-US" sz="2400" dirty="0"/>
                  <a:t> is  </a:t>
                </a:r>
                <a14:m>
                  <m:oMath xmlns:m="http://schemas.openxmlformats.org/officeDocument/2006/math">
                    <m:r>
                      <a:rPr lang="en-US" sz="2400" b="0" i="1" smtClean="0">
                        <a:latin typeface="Cambria Math"/>
                      </a:rPr>
                      <m:t>𝑛</m:t>
                    </m:r>
                    <m:r>
                      <a:rPr lang="en-US" sz="2400" b="0" i="1" smtClean="0">
                        <a:latin typeface="Cambria Math"/>
                      </a:rPr>
                      <m:t> </m:t>
                    </m:r>
                    <m:r>
                      <a:rPr lang="en-US" sz="2400" b="0" i="1" smtClean="0">
                        <a:latin typeface="Cambria Math"/>
                      </a:rPr>
                      <m:t>𝑥</m:t>
                    </m:r>
                    <m:r>
                      <a:rPr lang="en-US" sz="2400" b="0" i="1" smtClean="0">
                        <a:latin typeface="Cambria Math"/>
                      </a:rPr>
                      <m:t> </m:t>
                    </m:r>
                    <m:r>
                      <a:rPr lang="en-US" sz="2400" b="0" i="1" smtClean="0">
                        <a:latin typeface="Cambria Math"/>
                      </a:rPr>
                      <m:t>𝑟</m:t>
                    </m:r>
                  </m:oMath>
                </a14:m>
                <a:r>
                  <a:rPr lang="en-US" sz="2400" dirty="0"/>
                  <a:t> orthogonal and </a:t>
                </a:r>
                <a14:m>
                  <m:oMath xmlns:m="http://schemas.openxmlformats.org/officeDocument/2006/math">
                    <m:r>
                      <a:rPr lang="en-US" sz="2400" b="0" i="1" smtClean="0">
                        <a:latin typeface="Cambria Math"/>
                        <a:ea typeface="Cambria Math"/>
                      </a:rPr>
                      <m:t>𝐷</m:t>
                    </m:r>
                  </m:oMath>
                </a14:m>
                <a:r>
                  <a:rPr lang="en-US" sz="2400" dirty="0"/>
                  <a:t> is </a:t>
                </a:r>
                <a14:m>
                  <m:oMath xmlns:m="http://schemas.openxmlformats.org/officeDocument/2006/math">
                    <m:r>
                      <a:rPr lang="en-US" sz="2400" b="0" i="1" smtClean="0">
                        <a:latin typeface="Cambria Math"/>
                      </a:rPr>
                      <m:t>𝑟</m:t>
                    </m:r>
                    <m:r>
                      <a:rPr lang="en-US" sz="2400" b="0" i="1" smtClean="0">
                        <a:latin typeface="Cambria Math"/>
                      </a:rPr>
                      <m:t> </m:t>
                    </m:r>
                    <m:r>
                      <a:rPr lang="en-US" sz="2400" b="0" i="1" smtClean="0">
                        <a:latin typeface="Cambria Math"/>
                      </a:rPr>
                      <m:t>𝑥</m:t>
                    </m:r>
                    <m:r>
                      <a:rPr lang="en-US" sz="2400" b="0" i="1" smtClean="0">
                        <a:latin typeface="Cambria Math"/>
                      </a:rPr>
                      <m:t> </m:t>
                    </m:r>
                    <m:r>
                      <a:rPr lang="en-US" sz="2400" b="0" i="1" smtClean="0">
                        <a:latin typeface="Cambria Math"/>
                      </a:rPr>
                      <m:t>𝑟</m:t>
                    </m:r>
                  </m:oMath>
                </a14:m>
                <a:r>
                  <a:rPr lang="en-US" sz="2400" dirty="0"/>
                  <a:t> diagonal matrices. </a:t>
                </a:r>
              </a:p>
              <a:p>
                <a:pPr>
                  <a:buFont typeface="Wingdings" pitchFamily="2" charset="2"/>
                  <a:buChar char="§"/>
                </a:pPr>
                <a:endParaRPr lang="en-US" sz="2400" dirty="0"/>
              </a:p>
              <a:p>
                <a:pPr>
                  <a:buFont typeface="Wingdings" pitchFamily="2" charset="2"/>
                  <a:buChar char="§"/>
                </a:pPr>
                <a:r>
                  <a:rPr lang="en-US" sz="2400" b="1" i="1" dirty="0"/>
                  <a:t>A</a:t>
                </a:r>
                <a:r>
                  <a:rPr lang="en-US" sz="2400" dirty="0"/>
                  <a:t>: Input data matrix (eg. </a:t>
                </a:r>
                <a:r>
                  <a:rPr lang="en-US" sz="2400" i="1" dirty="0"/>
                  <a:t>m</a:t>
                </a:r>
                <a:r>
                  <a:rPr lang="en-US" sz="2400" dirty="0"/>
                  <a:t> documents, </a:t>
                </a:r>
                <a:r>
                  <a:rPr lang="en-US" sz="2400" i="1" dirty="0"/>
                  <a:t>n</a:t>
                </a:r>
                <a:r>
                  <a:rPr lang="en-US" sz="2400" dirty="0"/>
                  <a:t> terms)</a:t>
                </a:r>
              </a:p>
              <a:p>
                <a:pPr>
                  <a:buFont typeface="Wingdings" pitchFamily="2" charset="2"/>
                  <a:buChar char="§"/>
                </a:pPr>
                <a:r>
                  <a:rPr lang="en-US" sz="2400" b="1" i="1" dirty="0"/>
                  <a:t>U</a:t>
                </a:r>
                <a:r>
                  <a:rPr lang="en-US" sz="2400" dirty="0"/>
                  <a:t>: Left singular matrix (</a:t>
                </a:r>
                <a:r>
                  <a:rPr lang="en-US" sz="2400" i="1" dirty="0"/>
                  <a:t>m</a:t>
                </a:r>
                <a:r>
                  <a:rPr lang="en-US" sz="2400" dirty="0"/>
                  <a:t> documents, </a:t>
                </a:r>
                <a:r>
                  <a:rPr lang="en-US" sz="2400" i="1" dirty="0"/>
                  <a:t>r</a:t>
                </a:r>
                <a:r>
                  <a:rPr lang="en-US" sz="2400" dirty="0"/>
                  <a:t> </a:t>
                </a:r>
                <a:r>
                  <a:rPr lang="en-US" sz="2400" b="1" dirty="0">
                    <a:solidFill>
                      <a:srgbClr val="C00000"/>
                    </a:solidFill>
                  </a:rPr>
                  <a:t>concepts</a:t>
                </a:r>
                <a:r>
                  <a:rPr lang="en-US" sz="2400" dirty="0"/>
                  <a:t>)</a:t>
                </a:r>
              </a:p>
              <a:p>
                <a:pPr>
                  <a:buFont typeface="Wingdings" pitchFamily="2" charset="2"/>
                  <a:buChar char="§"/>
                </a:pPr>
                <a14:m>
                  <m:oMath xmlns:m="http://schemas.openxmlformats.org/officeDocument/2006/math">
                    <m:r>
                      <a:rPr lang="en-US" sz="2400" b="1" i="1" smtClean="0">
                        <a:latin typeface="Cambria Math"/>
                        <a:ea typeface="Cambria Math"/>
                      </a:rPr>
                      <m:t>𝑫</m:t>
                    </m:r>
                  </m:oMath>
                </a14:m>
                <a:r>
                  <a:rPr lang="en-US" sz="2400" dirty="0"/>
                  <a:t>: Singular value (strength of each </a:t>
                </a:r>
                <a:r>
                  <a:rPr lang="en-US" sz="2400" b="1" dirty="0">
                    <a:solidFill>
                      <a:srgbClr val="C00000"/>
                    </a:solidFill>
                  </a:rPr>
                  <a:t>concept</a:t>
                </a:r>
                <a:r>
                  <a:rPr lang="en-US" sz="2400" dirty="0"/>
                  <a:t>)</a:t>
                </a:r>
              </a:p>
              <a:p>
                <a:pPr>
                  <a:buFont typeface="Wingdings" pitchFamily="2" charset="2"/>
                  <a:buChar char="§"/>
                </a:pPr>
                <a:r>
                  <a:rPr lang="en-US" sz="2400" b="1" i="1" dirty="0"/>
                  <a:t>V</a:t>
                </a:r>
                <a:r>
                  <a:rPr lang="en-US" sz="2400" dirty="0"/>
                  <a:t>: Right singular matrix (</a:t>
                </a:r>
                <a:r>
                  <a:rPr lang="en-US" sz="2400" i="1" dirty="0"/>
                  <a:t>n</a:t>
                </a:r>
                <a:r>
                  <a:rPr lang="en-US" sz="2400" dirty="0"/>
                  <a:t> terms, </a:t>
                </a:r>
                <a:r>
                  <a:rPr lang="en-US" sz="2400" i="1" dirty="0"/>
                  <a:t>r</a:t>
                </a:r>
                <a:r>
                  <a:rPr lang="en-US" sz="2400" dirty="0"/>
                  <a:t> </a:t>
                </a:r>
                <a:r>
                  <a:rPr lang="en-US" sz="2400" b="1" dirty="0">
                    <a:solidFill>
                      <a:srgbClr val="C00000"/>
                    </a:solidFill>
                  </a:rPr>
                  <a:t>concepts</a:t>
                </a:r>
                <a:r>
                  <a:rPr lang="en-US" sz="2400" dirty="0"/>
                  <a:t>)</a:t>
                </a:r>
              </a:p>
              <a:p>
                <a:pPr>
                  <a:buFont typeface="Wingdings" pitchFamily="2" charset="2"/>
                  <a:buChar char="§"/>
                </a:pPr>
                <a:endParaRPr lang="en-US" sz="2400" dirty="0"/>
              </a:p>
              <a:p>
                <a:pPr>
                  <a:buFont typeface="Wingdings" pitchFamily="2" charset="2"/>
                  <a:buChar char="§"/>
                </a:pPr>
                <a:endParaRPr lang="en-US" sz="24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4" t="-2047"/>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1061" y="3799115"/>
            <a:ext cx="3672739" cy="2144485"/>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103914" y="2427515"/>
                <a:ext cx="3352799" cy="53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a:rPr>
                        <m:t>𝑨</m:t>
                      </m:r>
                      <m:r>
                        <a:rPr lang="en-US" sz="2800" b="1" i="1" smtClean="0">
                          <a:latin typeface="Cambria Math"/>
                        </a:rPr>
                        <m:t>=</m:t>
                      </m:r>
                      <m:r>
                        <a:rPr lang="en-US" sz="2800" b="1" i="1" smtClean="0">
                          <a:latin typeface="Cambria Math"/>
                        </a:rPr>
                        <m:t>𝑼</m:t>
                      </m:r>
                      <m:r>
                        <a:rPr lang="en-US" sz="2800" b="1" i="1" smtClean="0">
                          <a:latin typeface="Cambria Math"/>
                        </a:rPr>
                        <m:t> </m:t>
                      </m:r>
                      <m:r>
                        <a:rPr lang="en-US" sz="2800" b="1" i="1" smtClean="0">
                          <a:latin typeface="Cambria Math"/>
                        </a:rPr>
                        <m:t>𝑫</m:t>
                      </m:r>
                      <m:r>
                        <a:rPr lang="en-US" sz="2800" b="1" i="1" smtClean="0">
                          <a:latin typeface="Cambria Math"/>
                        </a:rPr>
                        <m:t> </m:t>
                      </m:r>
                      <m:sSup>
                        <m:sSupPr>
                          <m:ctrlPr>
                            <a:rPr lang="en-US" sz="2800" b="1" i="1" smtClean="0">
                              <a:latin typeface="Cambria Math" panose="02040503050406030204" pitchFamily="18" charset="0"/>
                            </a:rPr>
                          </m:ctrlPr>
                        </m:sSupPr>
                        <m:e>
                          <m:r>
                            <a:rPr lang="en-US" sz="2800" b="1" i="1" smtClean="0">
                              <a:latin typeface="Cambria Math"/>
                            </a:rPr>
                            <m:t>𝑽</m:t>
                          </m:r>
                        </m:e>
                        <m:sup>
                          <m:r>
                            <a:rPr lang="en-US" sz="2800" b="0" i="1" smtClean="0">
                              <a:latin typeface="Cambria Math"/>
                            </a:rPr>
                            <m:t>𝑇</m:t>
                          </m:r>
                        </m:sup>
                      </m:sSup>
                    </m:oMath>
                  </m:oMathPara>
                </a14:m>
                <a:endParaRPr lang="en-US" sz="28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4103914" y="2427515"/>
                <a:ext cx="3352799" cy="530915"/>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0029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Singular Value Decomposition</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83" y="1886631"/>
            <a:ext cx="4740968" cy="4179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266" y="1886631"/>
            <a:ext cx="6005137" cy="374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399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Singular Value Decomposition</a:t>
            </a:r>
            <a:endParaRPr lang="en-US" dirty="0"/>
          </a:p>
        </p:txBody>
      </p:sp>
      <p:sp>
        <p:nvSpPr>
          <p:cNvPr id="3" name="Content Placeholder 2"/>
          <p:cNvSpPr>
            <a:spLocks noGrp="1"/>
          </p:cNvSpPr>
          <p:nvPr>
            <p:ph idx="1"/>
          </p:nvPr>
        </p:nvSpPr>
        <p:spPr>
          <a:xfrm>
            <a:off x="838199" y="1825625"/>
            <a:ext cx="5900057" cy="4351338"/>
          </a:xfrm>
        </p:spPr>
        <p:txBody>
          <a:bodyPr>
            <a:normAutofit lnSpcReduction="10000"/>
          </a:bodyPr>
          <a:lstStyle/>
          <a:p>
            <a:pPr>
              <a:buFont typeface="Wingdings" pitchFamily="2" charset="2"/>
              <a:buChar char="§"/>
            </a:pPr>
            <a:r>
              <a:rPr lang="en-US" sz="2400" dirty="0"/>
              <a:t>SVD allows an exact representation of </a:t>
            </a:r>
            <a:r>
              <a:rPr lang="en-US" sz="2400" b="1" dirty="0">
                <a:solidFill>
                  <a:srgbClr val="0070C0"/>
                </a:solidFill>
              </a:rPr>
              <a:t>any matrix</a:t>
            </a:r>
            <a:r>
              <a:rPr lang="en-US" sz="2400" dirty="0"/>
              <a:t>, and also makes it easy to eliminate the less important parts of that representation to produce an approximate representation with any desired number of dimensions</a:t>
            </a:r>
          </a:p>
          <a:p>
            <a:pPr>
              <a:buFont typeface="Wingdings" pitchFamily="2" charset="2"/>
              <a:buChar char="§"/>
            </a:pPr>
            <a:endParaRPr lang="en-US" sz="2400" b="1" dirty="0">
              <a:solidFill>
                <a:srgbClr val="0070C0"/>
              </a:solidFill>
            </a:endParaRPr>
          </a:p>
          <a:p>
            <a:pPr>
              <a:buFont typeface="Wingdings" pitchFamily="2" charset="2"/>
              <a:buChar char="§"/>
            </a:pPr>
            <a:r>
              <a:rPr lang="en-US" sz="2400" b="1" dirty="0">
                <a:solidFill>
                  <a:srgbClr val="0070C0"/>
                </a:solidFill>
              </a:rPr>
              <a:t>SVD gives best axis to project on:</a:t>
            </a:r>
          </a:p>
          <a:p>
            <a:pPr lvl="1">
              <a:buFont typeface="Wingdings" pitchFamily="2" charset="2"/>
              <a:buChar char="§"/>
            </a:pPr>
            <a:r>
              <a:rPr lang="en-US" sz="2000" dirty="0"/>
              <a:t>Best = min sum of squares of projection error</a:t>
            </a:r>
          </a:p>
          <a:p>
            <a:pPr marL="457200" lvl="1" indent="0">
              <a:buNone/>
            </a:pPr>
            <a:endParaRPr lang="en-US" sz="2000" dirty="0"/>
          </a:p>
          <a:p>
            <a:pPr>
              <a:buFont typeface="Wingdings" pitchFamily="2" charset="2"/>
              <a:buChar char="§"/>
            </a:pPr>
            <a:r>
              <a:rPr lang="en-US" sz="2400" b="1" dirty="0">
                <a:solidFill>
                  <a:srgbClr val="0070C0"/>
                </a:solidFill>
              </a:rPr>
              <a:t>In other words:</a:t>
            </a:r>
          </a:p>
          <a:p>
            <a:pPr lvl="1">
              <a:buFont typeface="Wingdings" pitchFamily="2" charset="2"/>
              <a:buChar char="§"/>
            </a:pPr>
            <a:r>
              <a:rPr lang="en-US" sz="2000" dirty="0"/>
              <a:t>Best = minimum reconstruction error. </a:t>
            </a:r>
          </a:p>
          <a:p>
            <a:pPr marL="457200" lvl="1" indent="0">
              <a:buNone/>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179" y="1923598"/>
            <a:ext cx="5106515" cy="3160031"/>
          </a:xfrm>
          <a:prstGeom prst="rect">
            <a:avLst/>
          </a:prstGeom>
        </p:spPr>
      </p:pic>
    </p:spTree>
    <p:extLst>
      <p:ext uri="{BB962C8B-B14F-4D97-AF65-F5344CB8AC3E}">
        <p14:creationId xmlns:p14="http://schemas.microsoft.com/office/powerpoint/2010/main" val="104063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D" sz="3600"/>
              <a:t>Exploratory Analysis</a:t>
            </a:r>
            <a:endParaRPr lang="en-US" sz="3600"/>
          </a:p>
        </p:txBody>
      </p:sp>
      <p:sp>
        <p:nvSpPr>
          <p:cNvPr id="3" name="Content Placeholder 2"/>
          <p:cNvSpPr>
            <a:spLocks noGrp="1"/>
          </p:cNvSpPr>
          <p:nvPr>
            <p:ph idx="1"/>
          </p:nvPr>
        </p:nvSpPr>
        <p:spPr>
          <a:xfrm>
            <a:off x="643469" y="1782981"/>
            <a:ext cx="4008384" cy="4393982"/>
          </a:xfrm>
        </p:spPr>
        <p:txBody>
          <a:bodyPr>
            <a:normAutofit/>
          </a:bodyPr>
          <a:lstStyle/>
          <a:p>
            <a:pPr>
              <a:buFont typeface="Wingdings" pitchFamily="2" charset="2"/>
              <a:buChar char="§"/>
            </a:pPr>
            <a:r>
              <a:rPr lang="en-US" sz="1400"/>
              <a:t>Before making ML/DL prediction and inference from data it is </a:t>
            </a:r>
            <a:r>
              <a:rPr lang="en-US" sz="1400" b="1"/>
              <a:t>essential to examine </a:t>
            </a:r>
            <a:r>
              <a:rPr lang="en-US" sz="1400"/>
              <a:t>all your variables.</a:t>
            </a:r>
            <a:endParaRPr lang="en-ID" sz="1400"/>
          </a:p>
          <a:p>
            <a:pPr>
              <a:buFont typeface="Wingdings" pitchFamily="2" charset="2"/>
              <a:buChar char="§"/>
            </a:pPr>
            <a:endParaRPr lang="en-US" sz="1400" b="1"/>
          </a:p>
          <a:p>
            <a:pPr>
              <a:buFont typeface="Wingdings" pitchFamily="2" charset="2"/>
              <a:buChar char="§"/>
            </a:pPr>
            <a:r>
              <a:rPr lang="en-US" sz="1400" b="1"/>
              <a:t>Why? To listen to the data:</a:t>
            </a:r>
          </a:p>
          <a:p>
            <a:pPr lvl="1">
              <a:buFont typeface="Wingdings" pitchFamily="2" charset="2"/>
              <a:buChar char="§"/>
            </a:pPr>
            <a:r>
              <a:rPr lang="en-US" sz="1400"/>
              <a:t>To see </a:t>
            </a:r>
            <a:r>
              <a:rPr lang="en-US" sz="1400" b="1"/>
              <a:t>patterns &amp; structures</a:t>
            </a:r>
            <a:r>
              <a:rPr lang="en-US" sz="1400"/>
              <a:t> in the data</a:t>
            </a:r>
          </a:p>
          <a:p>
            <a:pPr lvl="1">
              <a:buFont typeface="Wingdings" pitchFamily="2" charset="2"/>
              <a:buChar char="§"/>
            </a:pPr>
            <a:r>
              <a:rPr lang="en-US" sz="1400"/>
              <a:t>To catch </a:t>
            </a:r>
            <a:r>
              <a:rPr lang="en-US" sz="1400" b="1"/>
              <a:t>mistakes and biases </a:t>
            </a:r>
          </a:p>
          <a:p>
            <a:pPr lvl="1">
              <a:buFont typeface="Wingdings" pitchFamily="2" charset="2"/>
              <a:buChar char="§"/>
            </a:pPr>
            <a:r>
              <a:rPr lang="en-US" sz="1400"/>
              <a:t>To find </a:t>
            </a:r>
            <a:r>
              <a:rPr lang="en-US" sz="1400" b="1"/>
              <a:t>violations </a:t>
            </a:r>
            <a:r>
              <a:rPr lang="en-US" sz="1400"/>
              <a:t>of statistical assumptions</a:t>
            </a:r>
          </a:p>
          <a:p>
            <a:pPr lvl="1">
              <a:buFont typeface="Wingdings" pitchFamily="2" charset="2"/>
              <a:buChar char="§"/>
            </a:pPr>
            <a:r>
              <a:rPr lang="en-US" sz="1400"/>
              <a:t>To find </a:t>
            </a:r>
            <a:r>
              <a:rPr lang="en-US" sz="1400" b="1"/>
              <a:t>outliers/anomalies</a:t>
            </a:r>
            <a:r>
              <a:rPr lang="en-US" sz="1400"/>
              <a:t> in data </a:t>
            </a:r>
          </a:p>
          <a:p>
            <a:pPr lvl="1">
              <a:buFont typeface="Wingdings" pitchFamily="2" charset="2"/>
              <a:buChar char="§"/>
            </a:pPr>
            <a:r>
              <a:rPr lang="en-US" sz="1400"/>
              <a:t>To assess </a:t>
            </a:r>
            <a:r>
              <a:rPr lang="en-US" sz="1400" b="1"/>
              <a:t>relationship</a:t>
            </a:r>
            <a:r>
              <a:rPr lang="en-US" sz="1400"/>
              <a:t> in data</a:t>
            </a:r>
          </a:p>
          <a:p>
            <a:pPr lvl="2">
              <a:buFont typeface="Wingdings" pitchFamily="2" charset="2"/>
              <a:buChar char="§"/>
            </a:pPr>
            <a:r>
              <a:rPr lang="en-US" sz="1400" b="1"/>
              <a:t>Explanatory </a:t>
            </a:r>
            <a:r>
              <a:rPr lang="en-US" sz="1400"/>
              <a:t>variables</a:t>
            </a:r>
            <a:r>
              <a:rPr lang="en-US" sz="1400" b="1"/>
              <a:t> </a:t>
            </a:r>
            <a:r>
              <a:rPr lang="en-US" sz="1400"/>
              <a:t>= </a:t>
            </a:r>
            <a:r>
              <a:rPr lang="en-US" sz="1400" b="1"/>
              <a:t>independent</a:t>
            </a:r>
            <a:r>
              <a:rPr lang="en-US" sz="1400"/>
              <a:t> variables</a:t>
            </a:r>
          </a:p>
          <a:p>
            <a:pPr lvl="2">
              <a:buFont typeface="Wingdings" pitchFamily="2" charset="2"/>
              <a:buChar char="§"/>
            </a:pPr>
            <a:r>
              <a:rPr lang="en-US" sz="1400" b="1"/>
              <a:t>Response </a:t>
            </a:r>
            <a:r>
              <a:rPr lang="en-US" sz="1400"/>
              <a:t>variables</a:t>
            </a:r>
            <a:r>
              <a:rPr lang="en-US" sz="1400" b="1"/>
              <a:t> </a:t>
            </a:r>
            <a:r>
              <a:rPr lang="en-US" sz="1400"/>
              <a:t>= </a:t>
            </a:r>
            <a:r>
              <a:rPr lang="en-US" sz="1400" b="1"/>
              <a:t>dependent</a:t>
            </a:r>
            <a:r>
              <a:rPr lang="en-US" sz="1400"/>
              <a:t> variables </a:t>
            </a:r>
          </a:p>
          <a:p>
            <a:pPr lvl="1">
              <a:buFont typeface="Wingdings" pitchFamily="2" charset="2"/>
              <a:buChar char="§"/>
            </a:pPr>
            <a:r>
              <a:rPr lang="en-US" sz="1400"/>
              <a:t>To generate </a:t>
            </a:r>
            <a:r>
              <a:rPr lang="en-US" sz="1400" b="1"/>
              <a:t>hypotheses</a:t>
            </a:r>
            <a:r>
              <a:rPr lang="en-US" sz="1400"/>
              <a:t>...</a:t>
            </a:r>
          </a:p>
          <a:p>
            <a:pPr lvl="1">
              <a:buFont typeface="Wingdings" pitchFamily="2" charset="2"/>
              <a:buChar char="§"/>
            </a:pPr>
            <a:r>
              <a:rPr lang="en-US" sz="1400"/>
              <a:t>and because … </a:t>
            </a:r>
            <a:r>
              <a:rPr lang="en-US" sz="1400" b="1"/>
              <a:t>if we don’t, we will have troubles later</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67718" y="1782981"/>
            <a:ext cx="4508416" cy="43618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3412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SVD</a:t>
            </a:r>
          </a:p>
        </p:txBody>
      </p:sp>
      <p:sp>
        <p:nvSpPr>
          <p:cNvPr id="3" name="Content Placeholder 2"/>
          <p:cNvSpPr>
            <a:spLocks noGrp="1"/>
          </p:cNvSpPr>
          <p:nvPr>
            <p:ph idx="1"/>
          </p:nvPr>
        </p:nvSpPr>
        <p:spPr>
          <a:xfrm>
            <a:off x="838200" y="4778830"/>
            <a:ext cx="10515600" cy="1223962"/>
          </a:xfrm>
        </p:spPr>
        <p:txBody>
          <a:bodyPr>
            <a:normAutofit/>
          </a:bodyPr>
          <a:lstStyle/>
          <a:p>
            <a:pPr algn="just">
              <a:buFont typeface="Wingdings" pitchFamily="2" charset="2"/>
              <a:buChar char="§"/>
            </a:pPr>
            <a:r>
              <a:rPr lang="en-US" sz="2400" dirty="0"/>
              <a:t>The key to understanding what SVD offers is in viewing the r columns of </a:t>
            </a:r>
            <a:r>
              <a:rPr lang="en-US" sz="2400" i="1" dirty="0"/>
              <a:t>U</a:t>
            </a:r>
            <a:r>
              <a:rPr lang="en-US" sz="2400" dirty="0"/>
              <a:t>, </a:t>
            </a:r>
            <a:r>
              <a:rPr lang="en-US" sz="2400" i="1" dirty="0"/>
              <a:t>Σ</a:t>
            </a:r>
            <a:r>
              <a:rPr lang="en-US" sz="2400" dirty="0"/>
              <a:t>, and </a:t>
            </a:r>
            <a:r>
              <a:rPr lang="en-US" sz="2400" i="1" dirty="0"/>
              <a:t>V </a:t>
            </a:r>
            <a:r>
              <a:rPr lang="en-US" sz="2400" dirty="0"/>
              <a:t>as representing </a:t>
            </a:r>
            <a:r>
              <a:rPr lang="en-US" sz="2400" b="1" dirty="0">
                <a:solidFill>
                  <a:srgbClr val="0070C0"/>
                </a:solidFill>
              </a:rPr>
              <a:t>concepts</a:t>
            </a:r>
            <a:r>
              <a:rPr lang="en-US" sz="2400" b="1" dirty="0"/>
              <a:t> </a:t>
            </a:r>
            <a:r>
              <a:rPr lang="en-US" sz="2400" dirty="0"/>
              <a:t>that are hidden in the original matrix </a:t>
            </a:r>
            <a:r>
              <a:rPr lang="en-US" sz="2400" i="1" dirty="0"/>
              <a:t>M</a:t>
            </a:r>
            <a:r>
              <a:rPr lang="en-US" sz="2400" dirty="0"/>
              <a:t>. These concepts are clear; one is “</a:t>
            </a:r>
            <a:r>
              <a:rPr lang="en-US" sz="2400" b="1" dirty="0">
                <a:solidFill>
                  <a:srgbClr val="0070C0"/>
                </a:solidFill>
              </a:rPr>
              <a:t>science fiction</a:t>
            </a:r>
            <a:r>
              <a:rPr lang="en-US" sz="2400" dirty="0"/>
              <a:t>” and the other is “</a:t>
            </a:r>
            <a:r>
              <a:rPr lang="en-US" sz="2400" b="1" dirty="0">
                <a:solidFill>
                  <a:srgbClr val="0070C0"/>
                </a:solidFill>
              </a:rPr>
              <a:t>romance</a:t>
            </a:r>
            <a:r>
              <a:rPr lang="en-US" sz="2400" dirty="0"/>
              <a:t>”.</a:t>
            </a:r>
          </a:p>
        </p:txBody>
      </p:sp>
      <p:grpSp>
        <p:nvGrpSpPr>
          <p:cNvPr id="5" name="Group 4"/>
          <p:cNvGrpSpPr/>
          <p:nvPr/>
        </p:nvGrpSpPr>
        <p:grpSpPr>
          <a:xfrm>
            <a:off x="555171" y="1547812"/>
            <a:ext cx="11089822" cy="2886075"/>
            <a:chOff x="555171" y="1547812"/>
            <a:chExt cx="11089822" cy="2886075"/>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71" y="1547812"/>
              <a:ext cx="210502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143" y="1690688"/>
              <a:ext cx="718185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2939143" y="2797629"/>
              <a:ext cx="1251857" cy="48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838200" y="6096000"/>
            <a:ext cx="5149102" cy="369332"/>
          </a:xfrm>
          <a:prstGeom prst="rect">
            <a:avLst/>
          </a:prstGeom>
          <a:noFill/>
        </p:spPr>
        <p:txBody>
          <a:bodyPr wrap="none" rtlCol="0">
            <a:spAutoFit/>
          </a:bodyPr>
          <a:lstStyle/>
          <a:p>
            <a:r>
              <a:rPr lang="en-US" dirty="0"/>
              <a:t>http://infolab.stanford.edu/~ullman/mmds/ch11.pdf</a:t>
            </a:r>
          </a:p>
        </p:txBody>
      </p:sp>
    </p:spTree>
    <p:extLst>
      <p:ext uri="{BB962C8B-B14F-4D97-AF65-F5344CB8AC3E}">
        <p14:creationId xmlns:p14="http://schemas.microsoft.com/office/powerpoint/2010/main" val="3293232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Reduction with SVD</a:t>
            </a:r>
          </a:p>
        </p:txBody>
      </p:sp>
      <p:sp>
        <p:nvSpPr>
          <p:cNvPr id="3" name="Content Placeholder 2"/>
          <p:cNvSpPr>
            <a:spLocks noGrp="1"/>
          </p:cNvSpPr>
          <p:nvPr>
            <p:ph idx="1"/>
          </p:nvPr>
        </p:nvSpPr>
        <p:spPr/>
        <p:txBody>
          <a:bodyPr>
            <a:normAutofit/>
          </a:bodyPr>
          <a:lstStyle/>
          <a:p>
            <a:r>
              <a:rPr lang="en-US" sz="2400" b="1" dirty="0">
                <a:solidFill>
                  <a:srgbClr val="0070C0"/>
                </a:solidFill>
              </a:rPr>
              <a:t>Q</a:t>
            </a:r>
            <a:r>
              <a:rPr lang="en-US" sz="2400" dirty="0"/>
              <a:t>: How exactly dimensionality reduction in SVD?</a:t>
            </a:r>
          </a:p>
          <a:p>
            <a:r>
              <a:rPr lang="en-US" sz="2400" b="1" dirty="0">
                <a:solidFill>
                  <a:srgbClr val="0070C0"/>
                </a:solidFill>
              </a:rPr>
              <a:t>A</a:t>
            </a:r>
            <a:r>
              <a:rPr lang="en-US" sz="2400" dirty="0"/>
              <a:t>: As simple as setting the smallest singular value to zero</a:t>
            </a:r>
          </a:p>
          <a:p>
            <a:pPr marL="0" indent="0">
              <a:buNone/>
            </a:pPr>
            <a:endParaRPr lang="en-US" sz="2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235" y="2904444"/>
            <a:ext cx="7345746"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609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762CB-8B2C-824F-B2D6-FEAC5E065C4D}"/>
              </a:ext>
            </a:extLst>
          </p:cNvPr>
          <p:cNvSpPr>
            <a:spLocks noGrp="1"/>
          </p:cNvSpPr>
          <p:nvPr>
            <p:ph type="title"/>
          </p:nvPr>
        </p:nvSpPr>
        <p:spPr>
          <a:xfrm>
            <a:off x="686834" y="1153572"/>
            <a:ext cx="3200400" cy="4461163"/>
          </a:xfrm>
        </p:spPr>
        <p:txBody>
          <a:bodyPr>
            <a:normAutofit/>
          </a:bodyPr>
          <a:lstStyle/>
          <a:p>
            <a:r>
              <a:rPr lang="en-US">
                <a:solidFill>
                  <a:srgbClr val="FFFFFF"/>
                </a:solidFill>
              </a:rPr>
              <a:t>Homework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3D5A14-2F75-FF43-9430-D5A07F159600}"/>
              </a:ext>
            </a:extLst>
          </p:cNvPr>
          <p:cNvSpPr>
            <a:spLocks noGrp="1"/>
          </p:cNvSpPr>
          <p:nvPr>
            <p:ph idx="1"/>
          </p:nvPr>
        </p:nvSpPr>
        <p:spPr>
          <a:xfrm>
            <a:off x="4447308" y="591344"/>
            <a:ext cx="6906491" cy="5585619"/>
          </a:xfrm>
        </p:spPr>
        <p:txBody>
          <a:bodyPr anchor="ctr">
            <a:normAutofit/>
          </a:bodyPr>
          <a:lstStyle/>
          <a:p>
            <a:r>
              <a:rPr lang="en-US" dirty="0" err="1"/>
              <a:t>StatQuests</a:t>
            </a:r>
            <a:r>
              <a:rPr lang="en-US" dirty="0"/>
              <a:t> (</a:t>
            </a:r>
            <a:r>
              <a:rPr lang="en-US" dirty="0">
                <a:hlinkClick r:id="rId2"/>
              </a:rPr>
              <a:t>PCA</a:t>
            </a:r>
            <a:r>
              <a:rPr lang="en-US" dirty="0"/>
              <a:t>, </a:t>
            </a:r>
            <a:r>
              <a:rPr lang="en-US" dirty="0">
                <a:hlinkClick r:id="rId3"/>
              </a:rPr>
              <a:t>LDA</a:t>
            </a:r>
            <a:r>
              <a:rPr lang="en-US" dirty="0"/>
              <a:t>, </a:t>
            </a:r>
            <a:r>
              <a:rPr lang="en-US" dirty="0">
                <a:hlinkClick r:id="rId4"/>
              </a:rPr>
              <a:t>SVD</a:t>
            </a:r>
            <a:r>
              <a:rPr lang="en-US" dirty="0"/>
              <a:t>)</a:t>
            </a:r>
          </a:p>
          <a:p>
            <a:r>
              <a:rPr lang="en-US" dirty="0"/>
              <a:t>Learn </a:t>
            </a:r>
            <a:r>
              <a:rPr lang="en-US" dirty="0">
                <a:hlinkClick r:id="rId5"/>
              </a:rPr>
              <a:t>PCA</a:t>
            </a:r>
            <a:r>
              <a:rPr lang="en-US" dirty="0"/>
              <a:t>, </a:t>
            </a:r>
            <a:r>
              <a:rPr lang="en-US" dirty="0">
                <a:hlinkClick r:id="rId6"/>
              </a:rPr>
              <a:t>LDA</a:t>
            </a:r>
            <a:r>
              <a:rPr lang="en-US" dirty="0"/>
              <a:t> and </a:t>
            </a:r>
            <a:r>
              <a:rPr lang="en-US" dirty="0">
                <a:hlinkClick r:id="rId7"/>
              </a:rPr>
              <a:t>SVD</a:t>
            </a:r>
            <a:r>
              <a:rPr lang="en-US" dirty="0"/>
              <a:t> in </a:t>
            </a:r>
            <a:r>
              <a:rPr lang="en-US" dirty="0" err="1"/>
              <a:t>ScikitLearn</a:t>
            </a:r>
            <a:endParaRPr lang="en-US" dirty="0"/>
          </a:p>
          <a:p>
            <a:r>
              <a:rPr lang="en-US" dirty="0"/>
              <a:t>Learn Pandas Framework</a:t>
            </a:r>
          </a:p>
          <a:p>
            <a:pPr marL="0" indent="0">
              <a:buNone/>
            </a:pPr>
            <a:endParaRPr lang="en-US" dirty="0"/>
          </a:p>
        </p:txBody>
      </p:sp>
    </p:spTree>
    <p:extLst>
      <p:ext uri="{BB962C8B-B14F-4D97-AF65-F5344CB8AC3E}">
        <p14:creationId xmlns:p14="http://schemas.microsoft.com/office/powerpoint/2010/main" val="3429872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ying a bow in an arrangment of presents">
            <a:extLst>
              <a:ext uri="{FF2B5EF4-FFF2-40B4-BE49-F238E27FC236}">
                <a16:creationId xmlns:a16="http://schemas.microsoft.com/office/drawing/2014/main" id="{1F49B078-DE2D-475F-83F3-07C773D02DAA}"/>
              </a:ext>
            </a:extLst>
          </p:cNvPr>
          <p:cNvPicPr>
            <a:picLocks noChangeAspect="1"/>
          </p:cNvPicPr>
          <p:nvPr/>
        </p:nvPicPr>
        <p:blipFill rotWithShape="1">
          <a:blip r:embed="rId2">
            <a:alphaModFix amt="50000"/>
          </a:blip>
          <a:srcRect t="7025" b="8705"/>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THANKS</a:t>
            </a:r>
          </a:p>
        </p:txBody>
      </p:sp>
      <p:sp>
        <p:nvSpPr>
          <p:cNvPr id="3" name="Subtitle 2"/>
          <p:cNvSpPr>
            <a:spLocks noGrp="1"/>
          </p:cNvSpPr>
          <p:nvPr>
            <p:ph type="subTitle" idx="1"/>
          </p:nvPr>
        </p:nvSpPr>
        <p:spPr>
          <a:xfrm>
            <a:off x="1524000" y="4159404"/>
            <a:ext cx="9144000" cy="1098395"/>
          </a:xfrm>
        </p:spPr>
        <p:txBody>
          <a:bodyPr>
            <a:normAutofit/>
          </a:bodyPr>
          <a:lstStyle/>
          <a:p>
            <a:endParaRPr lang="en-US" sz="1700">
              <a:solidFill>
                <a:srgbClr val="FFFFFF"/>
              </a:solidFill>
            </a:endParaRPr>
          </a:p>
          <a:p>
            <a:r>
              <a:rPr lang="en-US" sz="1700">
                <a:solidFill>
                  <a:srgbClr val="FFFFFF"/>
                </a:solidFill>
              </a:rPr>
              <a:t>SRIN Academy </a:t>
            </a:r>
            <a:r>
              <a:rPr lang="mr-IN" sz="1700">
                <a:solidFill>
                  <a:srgbClr val="FFFFFF"/>
                </a:solidFill>
              </a:rPr>
              <a:t>–</a:t>
            </a:r>
            <a:r>
              <a:rPr lang="en-US" sz="1700">
                <a:solidFill>
                  <a:srgbClr val="FFFFFF"/>
                </a:solidFill>
              </a:rPr>
              <a:t> Data Intelligence</a:t>
            </a:r>
          </a:p>
          <a:p>
            <a:r>
              <a:rPr lang="en-ID" sz="1700">
                <a:solidFill>
                  <a:srgbClr val="FFFFFF"/>
                </a:solidFill>
              </a:rPr>
              <a:t>Risman Adnan Mattotorang</a:t>
            </a:r>
          </a:p>
          <a:p>
            <a:endParaRPr lang="en-US" sz="1700">
              <a:solidFill>
                <a:srgbClr val="FFFFFF"/>
              </a:solidFill>
            </a:endParaRPr>
          </a:p>
        </p:txBody>
      </p:sp>
    </p:spTree>
    <p:extLst>
      <p:ext uri="{BB962C8B-B14F-4D97-AF65-F5344CB8AC3E}">
        <p14:creationId xmlns:p14="http://schemas.microsoft.com/office/powerpoint/2010/main" val="24402236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4970877" cy="1135737"/>
          </a:xfrm>
        </p:spPr>
        <p:txBody>
          <a:bodyPr>
            <a:normAutofit/>
          </a:bodyPr>
          <a:lstStyle/>
          <a:p>
            <a:r>
              <a:rPr lang="en-ID" sz="3600"/>
              <a:t>Exploratory Data Analysis</a:t>
            </a:r>
            <a:endParaRPr lang="en-US" sz="3600"/>
          </a:p>
        </p:txBody>
      </p:sp>
      <p:sp>
        <p:nvSpPr>
          <p:cNvPr id="3" name="Content Placeholder 2"/>
          <p:cNvSpPr>
            <a:spLocks noGrp="1"/>
          </p:cNvSpPr>
          <p:nvPr>
            <p:ph idx="1"/>
          </p:nvPr>
        </p:nvSpPr>
        <p:spPr>
          <a:xfrm>
            <a:off x="643468" y="1782981"/>
            <a:ext cx="4970877" cy="4393982"/>
          </a:xfrm>
        </p:spPr>
        <p:txBody>
          <a:bodyPr>
            <a:normAutofit/>
          </a:bodyPr>
          <a:lstStyle/>
          <a:p>
            <a:pPr marL="0" indent="0">
              <a:buNone/>
            </a:pPr>
            <a:r>
              <a:rPr lang="en-US" sz="1700" b="1"/>
              <a:t>John Tukey (1961) EDA Focus on: </a:t>
            </a:r>
          </a:p>
          <a:p>
            <a:pPr>
              <a:buFont typeface="Wingdings" pitchFamily="2" charset="2"/>
              <a:buChar char="§"/>
            </a:pPr>
            <a:r>
              <a:rPr lang="en-US" sz="1700"/>
              <a:t>Understand the data’s </a:t>
            </a:r>
            <a:r>
              <a:rPr lang="en-US" sz="1700" b="1"/>
              <a:t>underlying structure</a:t>
            </a:r>
          </a:p>
          <a:p>
            <a:pPr>
              <a:buFont typeface="Wingdings" pitchFamily="2" charset="2"/>
              <a:buChar char="§"/>
            </a:pPr>
            <a:r>
              <a:rPr lang="en-US" sz="1700"/>
              <a:t>Develop </a:t>
            </a:r>
            <a:r>
              <a:rPr lang="en-US" sz="1700" b="1"/>
              <a:t>intuition</a:t>
            </a:r>
            <a:r>
              <a:rPr lang="en-US" sz="1700"/>
              <a:t> about the data set</a:t>
            </a:r>
          </a:p>
          <a:p>
            <a:pPr>
              <a:buFont typeface="Wingdings" pitchFamily="2" charset="2"/>
              <a:buChar char="§"/>
            </a:pPr>
            <a:r>
              <a:rPr lang="en-US" sz="1700"/>
              <a:t>How the data were collected (to aid in </a:t>
            </a:r>
            <a:r>
              <a:rPr lang="en-US" sz="1700" b="1"/>
              <a:t>cleaning</a:t>
            </a:r>
            <a:r>
              <a:rPr lang="en-US" sz="1700"/>
              <a:t>)</a:t>
            </a:r>
          </a:p>
          <a:p>
            <a:pPr>
              <a:buFont typeface="Wingdings" pitchFamily="2" charset="2"/>
              <a:buChar char="§"/>
            </a:pPr>
            <a:r>
              <a:rPr lang="en-US" sz="1700"/>
              <a:t>How to further </a:t>
            </a:r>
            <a:r>
              <a:rPr lang="en-US" sz="1700" b="1"/>
              <a:t>investigate</a:t>
            </a:r>
            <a:r>
              <a:rPr lang="en-US" sz="1700"/>
              <a:t> with statistical methods</a:t>
            </a:r>
          </a:p>
          <a:p>
            <a:pPr marL="0" indent="0">
              <a:buNone/>
            </a:pPr>
            <a:endParaRPr lang="en-US" sz="1700"/>
          </a:p>
          <a:p>
            <a:pPr marL="0" indent="0">
              <a:buNone/>
            </a:pPr>
            <a:r>
              <a:rPr lang="en-US" sz="1700" b="1"/>
              <a:t>EDA is Any Initial Investigations of Data:</a:t>
            </a:r>
          </a:p>
          <a:p>
            <a:pPr marL="457200" indent="-457200">
              <a:buFont typeface="+mj-lt"/>
              <a:buAutoNum type="arabicPeriod"/>
            </a:pPr>
            <a:r>
              <a:rPr lang="en-US" sz="1700" b="1"/>
              <a:t>Basic</a:t>
            </a:r>
            <a:r>
              <a:rPr lang="en-US" sz="1700"/>
              <a:t>: Data Visualization and Numerical Summary </a:t>
            </a:r>
          </a:p>
          <a:p>
            <a:pPr marL="457200" indent="-457200">
              <a:buFont typeface="+mj-lt"/>
              <a:buAutoNum type="arabicPeriod"/>
            </a:pPr>
            <a:r>
              <a:rPr lang="en-US" sz="1700" b="1"/>
              <a:t>Intermediate</a:t>
            </a:r>
            <a:r>
              <a:rPr lang="en-US" sz="1700"/>
              <a:t>: Statistical Hypothesis Tests with Confirmatory Analysis</a:t>
            </a:r>
          </a:p>
          <a:p>
            <a:pPr marL="457200" indent="-457200">
              <a:buFont typeface="+mj-lt"/>
              <a:buAutoNum type="arabicPeriod"/>
            </a:pPr>
            <a:r>
              <a:rPr lang="en-US" sz="1700" b="1"/>
              <a:t>Advanced</a:t>
            </a:r>
            <a:r>
              <a:rPr lang="en-US" sz="1700"/>
              <a:t>: Unsupervised learning, PCA, SVD and Clustering</a:t>
            </a:r>
          </a:p>
          <a:p>
            <a:pPr>
              <a:buFont typeface="Wingdings" pitchFamily="2" charset="2"/>
              <a:buChar char="§"/>
            </a:pPr>
            <a:endParaRPr lang="en-US" sz="1700"/>
          </a:p>
        </p:txBody>
      </p:sp>
      <p:sp>
        <p:nvSpPr>
          <p:cNvPr id="4101"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7813" y="1444980"/>
            <a:ext cx="5290720" cy="396803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03"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4104"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9938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139">
            <a:extLst>
              <a:ext uri="{FF2B5EF4-FFF2-40B4-BE49-F238E27FC236}">
                <a16:creationId xmlns:a16="http://schemas.microsoft.com/office/drawing/2014/main" id="{F1E7273E-E5A3-4B1D-BE3E-56F045D92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p:cNvSpPr>
            <a:spLocks noGrp="1"/>
          </p:cNvSpPr>
          <p:nvPr>
            <p:ph type="title"/>
          </p:nvPr>
        </p:nvSpPr>
        <p:spPr>
          <a:xfrm>
            <a:off x="5526156" y="365125"/>
            <a:ext cx="5827643" cy="1433433"/>
          </a:xfrm>
        </p:spPr>
        <p:txBody>
          <a:bodyPr anchor="b">
            <a:normAutofit/>
          </a:bodyPr>
          <a:lstStyle/>
          <a:p>
            <a:r>
              <a:rPr lang="en-US"/>
              <a:t>Recall: Data Wrangling </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3849" y="995309"/>
            <a:ext cx="3940444" cy="104825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3847" y="3067758"/>
            <a:ext cx="3940445" cy="72898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3848" y="4787394"/>
            <a:ext cx="3940445" cy="10832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5526156" y="2055813"/>
            <a:ext cx="5827644" cy="4121149"/>
          </a:xfrm>
        </p:spPr>
        <p:txBody>
          <a:bodyPr anchor="t">
            <a:normAutofit/>
          </a:bodyPr>
          <a:lstStyle/>
          <a:p>
            <a:pPr>
              <a:buFont typeface="Wingdings" pitchFamily="2" charset="2"/>
              <a:buChar char="§"/>
            </a:pPr>
            <a:r>
              <a:rPr lang="en-US" sz="2000" b="1" dirty="0"/>
              <a:t>Data Wrangling</a:t>
            </a:r>
            <a:r>
              <a:rPr lang="en-US" sz="2000" dirty="0"/>
              <a:t>, sometimes referred to as data munging, is the process of transforming, mapping and manipulate data from one "</a:t>
            </a:r>
            <a:r>
              <a:rPr lang="en-US" sz="2000" b="1" dirty="0"/>
              <a:t>raw and messy</a:t>
            </a:r>
            <a:r>
              <a:rPr lang="en-US" sz="2000" dirty="0"/>
              <a:t>" data form into another format with the intent of making it more appropriate. If Pandas is not productive enough, you can try: </a:t>
            </a:r>
            <a:r>
              <a:rPr lang="en-US" sz="2000" dirty="0" err="1"/>
              <a:t>DataWrangler</a:t>
            </a:r>
            <a:r>
              <a:rPr lang="en-US" sz="2000" dirty="0"/>
              <a:t>, </a:t>
            </a:r>
            <a:r>
              <a:rPr lang="en-US" sz="2000" dirty="0" err="1"/>
              <a:t>OpenRefine</a:t>
            </a:r>
            <a:r>
              <a:rPr lang="en-US" sz="2000" dirty="0"/>
              <a:t> or </a:t>
            </a:r>
            <a:r>
              <a:rPr lang="en-US" sz="2000" dirty="0" err="1"/>
              <a:t>AutoMunge</a:t>
            </a:r>
            <a:r>
              <a:rPr lang="en-US" sz="2000" dirty="0"/>
              <a:t>.</a:t>
            </a:r>
          </a:p>
          <a:p>
            <a:pPr>
              <a:buFont typeface="Wingdings" pitchFamily="2" charset="2"/>
              <a:buChar char="§"/>
            </a:pPr>
            <a:r>
              <a:rPr lang="en-US" sz="2000" b="1" dirty="0" err="1"/>
              <a:t>Automunge</a:t>
            </a:r>
            <a:r>
              <a:rPr lang="en-US" sz="2000" b="1" dirty="0"/>
              <a:t> </a:t>
            </a:r>
            <a:r>
              <a:rPr lang="en-US" sz="2000" dirty="0"/>
              <a:t>is a tool for automating the final steps of data wrangling of structured (tabular) data prior to the application of machine learning.  </a:t>
            </a:r>
          </a:p>
        </p:txBody>
      </p:sp>
    </p:spTree>
    <p:extLst>
      <p:ext uri="{BB962C8B-B14F-4D97-AF65-F5344CB8AC3E}">
        <p14:creationId xmlns:p14="http://schemas.microsoft.com/office/powerpoint/2010/main" val="1115118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B8D59746-10ED-4E51-ADE2-20B2147ABE67}"/>
              </a:ext>
            </a:extLst>
          </p:cNvPr>
          <p:cNvPicPr>
            <a:picLocks noChangeAspect="1"/>
          </p:cNvPicPr>
          <p:nvPr/>
        </p:nvPicPr>
        <p:blipFill rotWithShape="1">
          <a:blip r:embed="rId2">
            <a:alphaModFix amt="35000"/>
          </a:blip>
          <a:srcRect t="1220" b="14510"/>
          <a:stretch/>
        </p:blipFill>
        <p:spPr>
          <a:xfrm>
            <a:off x="-1" y="10"/>
            <a:ext cx="12192001" cy="6857990"/>
          </a:xfrm>
          <a:prstGeom prst="rect">
            <a:avLst/>
          </a:prstGeom>
        </p:spPr>
      </p:pic>
      <p:sp>
        <p:nvSpPr>
          <p:cNvPr id="2" name="Title 1"/>
          <p:cNvSpPr>
            <a:spLocks noGrp="1"/>
          </p:cNvSpPr>
          <p:nvPr>
            <p:ph type="title"/>
          </p:nvPr>
        </p:nvSpPr>
        <p:spPr>
          <a:xfrm>
            <a:off x="838201" y="1065862"/>
            <a:ext cx="3313164" cy="4726276"/>
          </a:xfrm>
        </p:spPr>
        <p:txBody>
          <a:bodyPr>
            <a:normAutofit/>
          </a:bodyPr>
          <a:lstStyle/>
          <a:p>
            <a:pPr algn="r"/>
            <a:r>
              <a:rPr lang="en-US" sz="4000">
                <a:solidFill>
                  <a:srgbClr val="FFFFFF"/>
                </a:solidFill>
              </a:rPr>
              <a:t>Outline – Exploratory Analysis</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55379" y="1065862"/>
            <a:ext cx="5744685" cy="4726276"/>
          </a:xfrm>
        </p:spPr>
        <p:txBody>
          <a:bodyPr anchor="ctr">
            <a:normAutofit/>
          </a:bodyPr>
          <a:lstStyle/>
          <a:p>
            <a:pPr marL="514350" indent="-514350">
              <a:buFont typeface="+mj-lt"/>
              <a:buAutoNum type="arabicPeriod"/>
            </a:pPr>
            <a:r>
              <a:rPr lang="en-US" sz="2000" b="1">
                <a:solidFill>
                  <a:srgbClr val="FFFFFF"/>
                </a:solidFill>
              </a:rPr>
              <a:t>Fundamentals of EA</a:t>
            </a:r>
          </a:p>
          <a:p>
            <a:pPr lvl="1">
              <a:buFont typeface="Wingdings" pitchFamily="2" charset="2"/>
              <a:buChar char="§"/>
            </a:pPr>
            <a:r>
              <a:rPr lang="en-ID" sz="2000">
                <a:solidFill>
                  <a:srgbClr val="FFFFFF"/>
                </a:solidFill>
              </a:rPr>
              <a:t>Objectives and Scopes of EA</a:t>
            </a:r>
            <a:endParaRPr lang="en-US" sz="2000">
              <a:solidFill>
                <a:srgbClr val="FFFFFF"/>
              </a:solidFill>
            </a:endParaRPr>
          </a:p>
          <a:p>
            <a:pPr marL="514350" indent="-514350">
              <a:buFont typeface="+mj-lt"/>
              <a:buAutoNum type="arabicPeriod"/>
            </a:pPr>
            <a:r>
              <a:rPr lang="en-US" sz="2000" b="1">
                <a:solidFill>
                  <a:srgbClr val="FFFFFF"/>
                </a:solidFill>
              </a:rPr>
              <a:t>Statistical Summary of Data</a:t>
            </a:r>
          </a:p>
          <a:p>
            <a:pPr lvl="1">
              <a:buFont typeface="Wingdings" pitchFamily="2" charset="2"/>
              <a:buChar char="§"/>
            </a:pPr>
            <a:r>
              <a:rPr lang="en-US" sz="2000">
                <a:solidFill>
                  <a:srgbClr val="FFFFFF"/>
                </a:solidFill>
              </a:rPr>
              <a:t>Numerical Data</a:t>
            </a:r>
          </a:p>
          <a:p>
            <a:pPr marL="514350" indent="-514350">
              <a:buFont typeface="+mj-lt"/>
              <a:buAutoNum type="arabicPeriod"/>
            </a:pPr>
            <a:r>
              <a:rPr lang="en-US" sz="2000" b="1">
                <a:solidFill>
                  <a:srgbClr val="FFFFFF"/>
                </a:solidFill>
              </a:rPr>
              <a:t>Statistical Hypothesis Testing </a:t>
            </a:r>
          </a:p>
          <a:p>
            <a:pPr lvl="1">
              <a:buFont typeface="Wingdings" pitchFamily="2" charset="2"/>
              <a:buChar char="§"/>
            </a:pPr>
            <a:r>
              <a:rPr lang="en-US" sz="2000">
                <a:solidFill>
                  <a:srgbClr val="FFFFFF"/>
                </a:solidFill>
              </a:rPr>
              <a:t>Confirmatory Data Analysis</a:t>
            </a:r>
          </a:p>
          <a:p>
            <a:pPr marL="514350" indent="-514350">
              <a:buFont typeface="+mj-lt"/>
              <a:buAutoNum type="arabicPeriod"/>
            </a:pPr>
            <a:r>
              <a:rPr lang="en-US" sz="2000" b="1">
                <a:solidFill>
                  <a:srgbClr val="FFFFFF"/>
                </a:solidFill>
              </a:rPr>
              <a:t>Dimensionality Reduction </a:t>
            </a:r>
          </a:p>
          <a:p>
            <a:pPr lvl="1">
              <a:buFont typeface="Wingdings" pitchFamily="2" charset="2"/>
              <a:buChar char="§"/>
            </a:pPr>
            <a:r>
              <a:rPr lang="en-US" sz="2000">
                <a:solidFill>
                  <a:srgbClr val="FFFFFF"/>
                </a:solidFill>
              </a:rPr>
              <a:t>LDA, PCA and SVD for EDA </a:t>
            </a:r>
          </a:p>
          <a:p>
            <a:pPr marL="457200" lvl="1" indent="0">
              <a:buNone/>
            </a:pPr>
            <a:endParaRPr lang="en-US" sz="2000">
              <a:solidFill>
                <a:srgbClr val="FFFFFF"/>
              </a:solidFill>
            </a:endParaRPr>
          </a:p>
        </p:txBody>
      </p:sp>
    </p:spTree>
    <p:extLst>
      <p:ext uri="{BB962C8B-B14F-4D97-AF65-F5344CB8AC3E}">
        <p14:creationId xmlns:p14="http://schemas.microsoft.com/office/powerpoint/2010/main" val="31426723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Numerical Summaries of Data</a:t>
            </a:r>
          </a:p>
        </p:txBody>
      </p:sp>
      <p:sp>
        <p:nvSpPr>
          <p:cNvPr id="3" name="Content Placeholder 2"/>
          <p:cNvSpPr>
            <a:spLocks noGrp="1"/>
          </p:cNvSpPr>
          <p:nvPr>
            <p:ph idx="1"/>
          </p:nvPr>
        </p:nvSpPr>
        <p:spPr>
          <a:xfrm>
            <a:off x="643467" y="1782981"/>
            <a:ext cx="10905066" cy="4393982"/>
          </a:xfrm>
        </p:spPr>
        <p:txBody>
          <a:bodyPr>
            <a:normAutofit/>
          </a:bodyPr>
          <a:lstStyle/>
          <a:p>
            <a:pPr marL="0" indent="0">
              <a:buNone/>
            </a:pPr>
            <a:r>
              <a:rPr lang="en-ID" sz="2000" b="1"/>
              <a:t>Question: What summary we have concern?</a:t>
            </a:r>
            <a:endParaRPr lang="en-US" sz="2000" b="1"/>
          </a:p>
          <a:p>
            <a:pPr>
              <a:buFont typeface="Wingdings" pitchFamily="2" charset="2"/>
              <a:buChar char="§"/>
            </a:pPr>
            <a:r>
              <a:rPr lang="en-US" sz="2000" b="1"/>
              <a:t>Central Tendency Measures. </a:t>
            </a:r>
            <a:r>
              <a:rPr lang="en-US" sz="2000" dirty="0"/>
              <a:t>Give a “center” around which the measurements in the data.</a:t>
            </a:r>
          </a:p>
          <a:p>
            <a:pPr>
              <a:buFont typeface="Wingdings" pitchFamily="2" charset="2"/>
              <a:buChar char="§"/>
            </a:pPr>
            <a:r>
              <a:rPr lang="en-US" sz="2000" b="1"/>
              <a:t>Variation or Variability Measures. </a:t>
            </a:r>
            <a:r>
              <a:rPr lang="en-US" sz="2000" dirty="0"/>
              <a:t>Describe “data spread” or how far away from center. </a:t>
            </a:r>
          </a:p>
          <a:p>
            <a:pPr>
              <a:buFont typeface="Wingdings" pitchFamily="2" charset="2"/>
              <a:buChar char="§"/>
            </a:pPr>
            <a:r>
              <a:rPr lang="en-US" sz="2000" b="1"/>
              <a:t>Relative Standing Measures. </a:t>
            </a:r>
            <a:r>
              <a:rPr lang="en-US" sz="2000" dirty="0"/>
              <a:t>Describe relative position of specific measurements in the data.</a:t>
            </a:r>
          </a:p>
          <a:p>
            <a:pPr>
              <a:buFont typeface="Wingdings" pitchFamily="2" charset="2"/>
              <a:buChar char="§"/>
            </a:pPr>
            <a:endParaRPr lang="en-ID" sz="2000" dirty="0"/>
          </a:p>
          <a:p>
            <a:pPr marL="0" indent="0">
              <a:buNone/>
            </a:pPr>
            <a:r>
              <a:rPr lang="en-US" sz="2000" b="1"/>
              <a:t>What is Numerical Summaries?</a:t>
            </a:r>
          </a:p>
          <a:p>
            <a:r>
              <a:rPr lang="en-US" sz="2000" dirty="0"/>
              <a:t>Help to describe and compare samples</a:t>
            </a:r>
          </a:p>
          <a:p>
            <a:r>
              <a:rPr lang="en-US" sz="2000" dirty="0"/>
              <a:t>Give information about corresponding parameters</a:t>
            </a:r>
          </a:p>
          <a:p>
            <a:r>
              <a:rPr lang="en-US" sz="2000" b="1"/>
              <a:t>Qualitative</a:t>
            </a:r>
            <a:r>
              <a:rPr lang="en-US" sz="2000" dirty="0"/>
              <a:t> data can be summarized by counts or percentages.</a:t>
            </a:r>
          </a:p>
          <a:p>
            <a:r>
              <a:rPr lang="en-US" sz="2000" b="1"/>
              <a:t>Quantitative </a:t>
            </a:r>
            <a:r>
              <a:rPr lang="en-US" sz="2000" dirty="0"/>
              <a:t>data can be summarized by measures of </a:t>
            </a:r>
            <a:r>
              <a:rPr lang="en-US" sz="2000" b="1"/>
              <a:t>location</a:t>
            </a:r>
            <a:r>
              <a:rPr lang="en-US" sz="2000" dirty="0"/>
              <a:t>, </a:t>
            </a:r>
            <a:r>
              <a:rPr lang="en-US" sz="2000" b="1"/>
              <a:t>scale</a:t>
            </a:r>
            <a:r>
              <a:rPr lang="en-US" sz="2000"/>
              <a:t> </a:t>
            </a:r>
            <a:r>
              <a:rPr lang="en-US" sz="2000" dirty="0"/>
              <a:t>and </a:t>
            </a:r>
            <a:r>
              <a:rPr lang="en-US" sz="2000" b="1"/>
              <a:t>shape</a:t>
            </a:r>
            <a:r>
              <a:rPr lang="en-US" sz="2000" dirty="0"/>
              <a: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5772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21905</TotalTime>
  <Words>2816</Words>
  <Application>Microsoft Macintosh PowerPoint</Application>
  <PresentationFormat>Widescreen</PresentationFormat>
  <Paragraphs>363</Paragraphs>
  <Slides>53</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Cambria Math</vt:lpstr>
      <vt:lpstr>Wingdings</vt:lpstr>
      <vt:lpstr>Office Theme</vt:lpstr>
      <vt:lpstr>Exploratory Data Analysis (EDA)</vt:lpstr>
      <vt:lpstr>Outline – Exploratory Analysis</vt:lpstr>
      <vt:lpstr>Recall: Key Principles of Visualization</vt:lpstr>
      <vt:lpstr>Scopes of EA</vt:lpstr>
      <vt:lpstr>Exploratory Analysis</vt:lpstr>
      <vt:lpstr>Exploratory Data Analysis</vt:lpstr>
      <vt:lpstr>Recall: Data Wrangling </vt:lpstr>
      <vt:lpstr>Outline – Exploratory Analysis</vt:lpstr>
      <vt:lpstr>Numerical Summaries of Data</vt:lpstr>
      <vt:lpstr>Measures of Location</vt:lpstr>
      <vt:lpstr>Location: Mean</vt:lpstr>
      <vt:lpstr>Location: Median</vt:lpstr>
      <vt:lpstr>Which Location Measure is Best? </vt:lpstr>
      <vt:lpstr>Location: Quantiles</vt:lpstr>
      <vt:lpstr>Measures of Scale: ANOVA</vt:lpstr>
      <vt:lpstr>Interesting Theoretical Results</vt:lpstr>
      <vt:lpstr>Measures of Shape</vt:lpstr>
      <vt:lpstr>Skewness</vt:lpstr>
      <vt:lpstr>Kurtosis</vt:lpstr>
      <vt:lpstr>Covariance &amp; Scatterplot</vt:lpstr>
      <vt:lpstr>Correlation Coefficient (Bivariate)</vt:lpstr>
      <vt:lpstr>Multivariate Analysis (MANOVA)</vt:lpstr>
      <vt:lpstr>Multivariate Analysis (MANOVA)</vt:lpstr>
      <vt:lpstr>Outline – Exploratory Analysis</vt:lpstr>
      <vt:lpstr>Incorporating Models</vt:lpstr>
      <vt:lpstr>Example: Heights by Gender</vt:lpstr>
      <vt:lpstr>Formulating Hypothesis</vt:lpstr>
      <vt:lpstr>Testing Procedure</vt:lpstr>
      <vt:lpstr>Statistical Significance</vt:lpstr>
      <vt:lpstr>Common Statistical Methods</vt:lpstr>
      <vt:lpstr>Common Statistical Methods</vt:lpstr>
      <vt:lpstr>Outline – Exploratory Analysis</vt:lpstr>
      <vt:lpstr>Dimensionality Reduction </vt:lpstr>
      <vt:lpstr>Scopes of Dimensionality Reduction</vt:lpstr>
      <vt:lpstr>Solution: Dimensionality Reduction</vt:lpstr>
      <vt:lpstr>What we will learn</vt:lpstr>
      <vt:lpstr>LDA vs PCA</vt:lpstr>
      <vt:lpstr>Linear Discriminant Analysis</vt:lpstr>
      <vt:lpstr>Linear Discriminant Analysis</vt:lpstr>
      <vt:lpstr>Linear Discriminant Analysis</vt:lpstr>
      <vt:lpstr>LDA Algorithms</vt:lpstr>
      <vt:lpstr>Advanced Topic on LDA (Reading Material)</vt:lpstr>
      <vt:lpstr>Principal Component Analysis</vt:lpstr>
      <vt:lpstr>Principal Component Analysis</vt:lpstr>
      <vt:lpstr>Principal Component Analysis</vt:lpstr>
      <vt:lpstr>PCA for Embedding</vt:lpstr>
      <vt:lpstr>Singular Value Decomposition</vt:lpstr>
      <vt:lpstr>Singular Value Decomposition</vt:lpstr>
      <vt:lpstr>Singular Value Decomposition</vt:lpstr>
      <vt:lpstr>Interpretation of SVD</vt:lpstr>
      <vt:lpstr>Dimensionality Reduction with SVD</vt:lpstr>
      <vt:lpstr>Homework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XGBoost (eXtreme Gradient Boosting) Principles and Practices</dc:title>
  <dc:creator>Microsoft Office User</dc:creator>
  <cp:lastModifiedBy>Risman Adnan</cp:lastModifiedBy>
  <cp:revision>222</cp:revision>
  <cp:lastPrinted>2019-05-04T14:07:11Z</cp:lastPrinted>
  <dcterms:created xsi:type="dcterms:W3CDTF">2019-05-04T12:27:41Z</dcterms:created>
  <dcterms:modified xsi:type="dcterms:W3CDTF">2021-10-17T11:15:14Z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D:\2019-SRIN-Works\SRIN Academy - DI\XGBoost Explained.pptx</vt:lpwstr>
  </property>
</Properties>
</file>